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11160125" cy="5040313"/>
  <p:notesSz cx="6858000" cy="9144000"/>
  <p:custDataLst>
    <p:tags r:id="rId3"/>
  </p:custDataLst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50" d="100"/>
          <a:sy n="50" d="100"/>
        </p:scale>
        <p:origin x="2934" y="17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tags" Target="tags/tag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395016" y="824885"/>
            <a:ext cx="8370094" cy="1754776"/>
          </a:xfrm>
        </p:spPr>
        <p:txBody>
          <a:bodyPr anchor="b"/>
          <a:lstStyle>
            <a:lvl1pPr algn="ctr">
              <a:defRPr sz="441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95016" y="2647331"/>
            <a:ext cx="8370094" cy="1216909"/>
          </a:xfrm>
        </p:spPr>
        <p:txBody>
          <a:bodyPr/>
          <a:lstStyle>
            <a:lvl1pPr marL="0" indent="0" algn="ctr">
              <a:buNone/>
              <a:defRPr sz="1764"/>
            </a:lvl1pPr>
            <a:lvl2pPr marL="336042" indent="0" algn="ctr">
              <a:buNone/>
              <a:defRPr sz="1470"/>
            </a:lvl2pPr>
            <a:lvl3pPr marL="672084" indent="0" algn="ctr">
              <a:buNone/>
              <a:defRPr sz="1323"/>
            </a:lvl3pPr>
            <a:lvl4pPr marL="1008126" indent="0" algn="ctr">
              <a:buNone/>
              <a:defRPr sz="1176"/>
            </a:lvl4pPr>
            <a:lvl5pPr marL="1344168" indent="0" algn="ctr">
              <a:buNone/>
              <a:defRPr sz="1176"/>
            </a:lvl5pPr>
            <a:lvl6pPr marL="1680210" indent="0" algn="ctr">
              <a:buNone/>
              <a:defRPr sz="1176"/>
            </a:lvl6pPr>
            <a:lvl7pPr marL="2016252" indent="0" algn="ctr">
              <a:buNone/>
              <a:defRPr sz="1176"/>
            </a:lvl7pPr>
            <a:lvl8pPr marL="2352294" indent="0" algn="ctr">
              <a:buNone/>
              <a:defRPr sz="1176"/>
            </a:lvl8pPr>
            <a:lvl9pPr marL="2688336" indent="0" algn="ctr">
              <a:buNone/>
              <a:defRPr sz="1176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0222877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09978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86464" y="268350"/>
            <a:ext cx="2406402" cy="4271432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767259" y="268350"/>
            <a:ext cx="7079704" cy="4271432"/>
          </a:xfrm>
        </p:spPr>
        <p:txBody>
          <a:bodyPr vert="eaVert"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52980769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8684280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1446" y="1256579"/>
            <a:ext cx="9625608" cy="2096630"/>
          </a:xfrm>
        </p:spPr>
        <p:txBody>
          <a:bodyPr anchor="b"/>
          <a:lstStyle>
            <a:lvl1pPr>
              <a:defRPr sz="441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1446" y="3373044"/>
            <a:ext cx="9625608" cy="1102568"/>
          </a:xfrm>
        </p:spPr>
        <p:txBody>
          <a:bodyPr/>
          <a:lstStyle>
            <a:lvl1pPr marL="0" indent="0">
              <a:buNone/>
              <a:defRPr sz="1764">
                <a:solidFill>
                  <a:schemeClr val="tx1">
                    <a:tint val="75000"/>
                  </a:schemeClr>
                </a:solidFill>
              </a:defRPr>
            </a:lvl1pPr>
            <a:lvl2pPr marL="336042" indent="0">
              <a:buNone/>
              <a:defRPr sz="1470">
                <a:solidFill>
                  <a:schemeClr val="tx1">
                    <a:tint val="75000"/>
                  </a:schemeClr>
                </a:solidFill>
              </a:defRPr>
            </a:lvl2pPr>
            <a:lvl3pPr marL="672084" indent="0">
              <a:buNone/>
              <a:defRPr sz="1323">
                <a:solidFill>
                  <a:schemeClr val="tx1">
                    <a:tint val="75000"/>
                  </a:schemeClr>
                </a:solidFill>
              </a:defRPr>
            </a:lvl3pPr>
            <a:lvl4pPr marL="1008126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4pPr>
            <a:lvl5pPr marL="1344168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5pPr>
            <a:lvl6pPr marL="1680210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6pPr>
            <a:lvl7pPr marL="2016252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7pPr>
            <a:lvl8pPr marL="2352294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8pPr>
            <a:lvl9pPr marL="2688336" indent="0">
              <a:buNone/>
              <a:defRPr sz="117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9453560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767259" y="1341750"/>
            <a:ext cx="4743053" cy="3198032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649813" y="1341750"/>
            <a:ext cx="4743053" cy="3198032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4659355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712" y="268350"/>
            <a:ext cx="9625608" cy="974228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8712" y="1235577"/>
            <a:ext cx="4721256" cy="605537"/>
          </a:xfrm>
        </p:spPr>
        <p:txBody>
          <a:bodyPr anchor="b"/>
          <a:lstStyle>
            <a:lvl1pPr marL="0" indent="0">
              <a:buNone/>
              <a:defRPr sz="1764" b="1"/>
            </a:lvl1pPr>
            <a:lvl2pPr marL="336042" indent="0">
              <a:buNone/>
              <a:defRPr sz="1470" b="1"/>
            </a:lvl2pPr>
            <a:lvl3pPr marL="672084" indent="0">
              <a:buNone/>
              <a:defRPr sz="1323" b="1"/>
            </a:lvl3pPr>
            <a:lvl4pPr marL="1008126" indent="0">
              <a:buNone/>
              <a:defRPr sz="1176" b="1"/>
            </a:lvl4pPr>
            <a:lvl5pPr marL="1344168" indent="0">
              <a:buNone/>
              <a:defRPr sz="1176" b="1"/>
            </a:lvl5pPr>
            <a:lvl6pPr marL="1680210" indent="0">
              <a:buNone/>
              <a:defRPr sz="1176" b="1"/>
            </a:lvl6pPr>
            <a:lvl7pPr marL="2016252" indent="0">
              <a:buNone/>
              <a:defRPr sz="1176" b="1"/>
            </a:lvl7pPr>
            <a:lvl8pPr marL="2352294" indent="0">
              <a:buNone/>
              <a:defRPr sz="1176" b="1"/>
            </a:lvl8pPr>
            <a:lvl9pPr marL="2688336" indent="0">
              <a:buNone/>
              <a:defRPr sz="1176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68712" y="1841114"/>
            <a:ext cx="4721256" cy="2708002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649813" y="1235577"/>
            <a:ext cx="4744507" cy="605537"/>
          </a:xfrm>
        </p:spPr>
        <p:txBody>
          <a:bodyPr anchor="b"/>
          <a:lstStyle>
            <a:lvl1pPr marL="0" indent="0">
              <a:buNone/>
              <a:defRPr sz="1764" b="1"/>
            </a:lvl1pPr>
            <a:lvl2pPr marL="336042" indent="0">
              <a:buNone/>
              <a:defRPr sz="1470" b="1"/>
            </a:lvl2pPr>
            <a:lvl3pPr marL="672084" indent="0">
              <a:buNone/>
              <a:defRPr sz="1323" b="1"/>
            </a:lvl3pPr>
            <a:lvl4pPr marL="1008126" indent="0">
              <a:buNone/>
              <a:defRPr sz="1176" b="1"/>
            </a:lvl4pPr>
            <a:lvl5pPr marL="1344168" indent="0">
              <a:buNone/>
              <a:defRPr sz="1176" b="1"/>
            </a:lvl5pPr>
            <a:lvl6pPr marL="1680210" indent="0">
              <a:buNone/>
              <a:defRPr sz="1176" b="1"/>
            </a:lvl6pPr>
            <a:lvl7pPr marL="2016252" indent="0">
              <a:buNone/>
              <a:defRPr sz="1176" b="1"/>
            </a:lvl7pPr>
            <a:lvl8pPr marL="2352294" indent="0">
              <a:buNone/>
              <a:defRPr sz="1176" b="1"/>
            </a:lvl8pPr>
            <a:lvl9pPr marL="2688336" indent="0">
              <a:buNone/>
              <a:defRPr sz="1176" b="1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649813" y="1841114"/>
            <a:ext cx="4744507" cy="2708002"/>
          </a:xfrm>
        </p:spPr>
        <p:txBody>
          <a:bodyPr/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0599695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4891807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985647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713" y="336021"/>
            <a:ext cx="3599430" cy="1176073"/>
          </a:xfrm>
        </p:spPr>
        <p:txBody>
          <a:bodyPr anchor="b"/>
          <a:lstStyle>
            <a:lvl1pPr>
              <a:defRPr sz="2352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44507" y="725712"/>
            <a:ext cx="5649813" cy="3581889"/>
          </a:xfrm>
        </p:spPr>
        <p:txBody>
          <a:bodyPr/>
          <a:lstStyle>
            <a:lvl1pPr>
              <a:defRPr sz="2352"/>
            </a:lvl1pPr>
            <a:lvl2pPr>
              <a:defRPr sz="2058"/>
            </a:lvl2pPr>
            <a:lvl3pPr>
              <a:defRPr sz="1764"/>
            </a:lvl3pPr>
            <a:lvl4pPr>
              <a:defRPr sz="1470"/>
            </a:lvl4pPr>
            <a:lvl5pPr>
              <a:defRPr sz="1470"/>
            </a:lvl5pPr>
            <a:lvl6pPr>
              <a:defRPr sz="1470"/>
            </a:lvl6pPr>
            <a:lvl7pPr>
              <a:defRPr sz="1470"/>
            </a:lvl7pPr>
            <a:lvl8pPr>
              <a:defRPr sz="1470"/>
            </a:lvl8pPr>
            <a:lvl9pPr>
              <a:defRPr sz="1470"/>
            </a:lvl9pPr>
          </a:lstStyle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8713" y="1512094"/>
            <a:ext cx="3599430" cy="2801341"/>
          </a:xfrm>
        </p:spPr>
        <p:txBody>
          <a:bodyPr/>
          <a:lstStyle>
            <a:lvl1pPr marL="0" indent="0">
              <a:buNone/>
              <a:defRPr sz="1176"/>
            </a:lvl1pPr>
            <a:lvl2pPr marL="336042" indent="0">
              <a:buNone/>
              <a:defRPr sz="1029"/>
            </a:lvl2pPr>
            <a:lvl3pPr marL="672084" indent="0">
              <a:buNone/>
              <a:defRPr sz="882"/>
            </a:lvl3pPr>
            <a:lvl4pPr marL="1008126" indent="0">
              <a:buNone/>
              <a:defRPr sz="735"/>
            </a:lvl4pPr>
            <a:lvl5pPr marL="1344168" indent="0">
              <a:buNone/>
              <a:defRPr sz="735"/>
            </a:lvl5pPr>
            <a:lvl6pPr marL="1680210" indent="0">
              <a:buNone/>
              <a:defRPr sz="735"/>
            </a:lvl6pPr>
            <a:lvl7pPr marL="2016252" indent="0">
              <a:buNone/>
              <a:defRPr sz="735"/>
            </a:lvl7pPr>
            <a:lvl8pPr marL="2352294" indent="0">
              <a:buNone/>
              <a:defRPr sz="735"/>
            </a:lvl8pPr>
            <a:lvl9pPr marL="2688336" indent="0">
              <a:buNone/>
              <a:defRPr sz="735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5658554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8713" y="336021"/>
            <a:ext cx="3599430" cy="1176073"/>
          </a:xfrm>
        </p:spPr>
        <p:txBody>
          <a:bodyPr anchor="b"/>
          <a:lstStyle>
            <a:lvl1pPr>
              <a:defRPr sz="2352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744507" y="725712"/>
            <a:ext cx="5649813" cy="3581889"/>
          </a:xfrm>
        </p:spPr>
        <p:txBody>
          <a:bodyPr anchor="t"/>
          <a:lstStyle>
            <a:lvl1pPr marL="0" indent="0">
              <a:buNone/>
              <a:defRPr sz="2352"/>
            </a:lvl1pPr>
            <a:lvl2pPr marL="336042" indent="0">
              <a:buNone/>
              <a:defRPr sz="2058"/>
            </a:lvl2pPr>
            <a:lvl3pPr marL="672084" indent="0">
              <a:buNone/>
              <a:defRPr sz="1764"/>
            </a:lvl3pPr>
            <a:lvl4pPr marL="1008126" indent="0">
              <a:buNone/>
              <a:defRPr sz="1470"/>
            </a:lvl4pPr>
            <a:lvl5pPr marL="1344168" indent="0">
              <a:buNone/>
              <a:defRPr sz="1470"/>
            </a:lvl5pPr>
            <a:lvl6pPr marL="1680210" indent="0">
              <a:buNone/>
              <a:defRPr sz="1470"/>
            </a:lvl6pPr>
            <a:lvl7pPr marL="2016252" indent="0">
              <a:buNone/>
              <a:defRPr sz="1470"/>
            </a:lvl7pPr>
            <a:lvl8pPr marL="2352294" indent="0">
              <a:buNone/>
              <a:defRPr sz="1470"/>
            </a:lvl8pPr>
            <a:lvl9pPr marL="2688336" indent="0">
              <a:buNone/>
              <a:defRPr sz="147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68713" y="1512094"/>
            <a:ext cx="3599430" cy="2801341"/>
          </a:xfrm>
        </p:spPr>
        <p:txBody>
          <a:bodyPr/>
          <a:lstStyle>
            <a:lvl1pPr marL="0" indent="0">
              <a:buNone/>
              <a:defRPr sz="1176"/>
            </a:lvl1pPr>
            <a:lvl2pPr marL="336042" indent="0">
              <a:buNone/>
              <a:defRPr sz="1029"/>
            </a:lvl2pPr>
            <a:lvl3pPr marL="672084" indent="0">
              <a:buNone/>
              <a:defRPr sz="882"/>
            </a:lvl3pPr>
            <a:lvl4pPr marL="1008126" indent="0">
              <a:buNone/>
              <a:defRPr sz="735"/>
            </a:lvl4pPr>
            <a:lvl5pPr marL="1344168" indent="0">
              <a:buNone/>
              <a:defRPr sz="735"/>
            </a:lvl5pPr>
            <a:lvl6pPr marL="1680210" indent="0">
              <a:buNone/>
              <a:defRPr sz="735"/>
            </a:lvl6pPr>
            <a:lvl7pPr marL="2016252" indent="0">
              <a:buNone/>
              <a:defRPr sz="735"/>
            </a:lvl7pPr>
            <a:lvl8pPr marL="2352294" indent="0">
              <a:buNone/>
              <a:defRPr sz="735"/>
            </a:lvl8pPr>
            <a:lvl9pPr marL="2688336" indent="0">
              <a:buNone/>
              <a:defRPr sz="735"/>
            </a:lvl9pPr>
          </a:lstStyle>
          <a:p>
            <a:pPr lvl="0"/>
            <a:r>
              <a:rPr lang="de-DE" smtClean="0"/>
              <a:t>Formatvorlagen des Textmasters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597155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vmlDrawing" Target="../drawings/vmlDrawing1.v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17" Type="http://schemas.openxmlformats.org/officeDocument/2006/relationships/image" Target="../media/image1.emf"/><Relationship Id="rId2" Type="http://schemas.openxmlformats.org/officeDocument/2006/relationships/slideLayout" Target="../slideLayouts/slideLayout2.xml"/><Relationship Id="rId16" Type="http://schemas.openxmlformats.org/officeDocument/2006/relationships/oleObject" Target="../embeddings/oleObject1.bin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ags" Target="../tags/tag3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ags" Target="../tags/tag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767259" y="268350"/>
            <a:ext cx="9625608" cy="9742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7259" y="1341750"/>
            <a:ext cx="9625608" cy="319803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Formatvorlagen des Textmasters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67259" y="4671624"/>
            <a:ext cx="2511028" cy="2683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8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181AD5-A0CF-461B-8CA7-18E5288263D2}" type="datetimeFigureOut">
              <a:rPr lang="de-DE" smtClean="0"/>
              <a:t>21.01.2020</a:t>
            </a:fld>
            <a:endParaRPr lang="de-DE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96792" y="4671624"/>
            <a:ext cx="3766542" cy="2683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8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881838" y="4671624"/>
            <a:ext cx="2511028" cy="26835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82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88F498-9080-40EF-9BB4-301DE3AB8149}" type="slidenum">
              <a:rPr lang="de-DE" smtClean="0"/>
              <a:t>‹Nr.›</a:t>
            </a:fld>
            <a:endParaRPr lang="de-DE"/>
          </a:p>
        </p:txBody>
      </p:sp>
      <p:graphicFrame>
        <p:nvGraphicFramePr>
          <p:cNvPr id="7" name="Objekt 6" hidden="1"/>
          <p:cNvGraphicFramePr>
            <a:graphicFrameLocks noChangeAspect="1"/>
          </p:cNvGraphicFramePr>
          <p:nvPr userDrawn="1">
            <p:custDataLst>
              <p:tags r:id="rId14"/>
            </p:custDataLst>
            <p:extLst>
              <p:ext uri="{D42A27DB-BD31-4B8C-83A1-F6EECF244321}">
                <p14:modId xmlns:p14="http://schemas.microsoft.com/office/powerpoint/2010/main" val="4253894598"/>
              </p:ext>
            </p:extLst>
          </p:nvPr>
        </p:nvGraphicFramePr>
        <p:xfrm>
          <a:off x="1453" y="1167"/>
          <a:ext cx="1454" cy="116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3074" name="think-cell Folie" r:id="rId16" imgW="344" imgH="344" progId="TCLayout.ActiveDocument.1">
                  <p:embed/>
                </p:oleObj>
              </mc:Choice>
              <mc:Fallback>
                <p:oleObj name="think-cell Folie" r:id="rId16" imgW="344" imgH="344" progId="TCLayout.ActiveDocument.1">
                  <p:embed/>
                  <p:pic>
                    <p:nvPicPr>
                      <p:cNvPr id="8" name="Objekt 7" hidden="1"/>
                      <p:cNvPicPr/>
                      <p:nvPr/>
                    </p:nvPicPr>
                    <p:blipFill>
                      <a:blip r:embed="rId17"/>
                      <a:stretch>
                        <a:fillRect/>
                      </a:stretch>
                    </p:blipFill>
                    <p:spPr>
                      <a:xfrm>
                        <a:off x="1453" y="1167"/>
                        <a:ext cx="1454" cy="1167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8" name="Rechteck 7" hidden="1"/>
          <p:cNvSpPr/>
          <p:nvPr userDrawn="1">
            <p:custDataLst>
              <p:tags r:id="rId15"/>
            </p:custDataLst>
          </p:nvPr>
        </p:nvSpPr>
        <p:spPr>
          <a:xfrm>
            <a:off x="0" y="0"/>
            <a:ext cx="145314" cy="11667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lIns="0" tIns="0" rIns="0" bIns="0" numCol="1" spcCol="0" rtlCol="0" anchor="ctr" anchorCtr="0">
            <a:noAutofit/>
          </a:bodyPr>
          <a:lstStyle/>
          <a:p>
            <a:pPr marL="0" lvl="0" indent="0" algn="ctr" eaLnBrk="1"/>
            <a:endParaRPr lang="de-DE" sz="3234" b="0" i="0" baseline="0" dirty="0">
              <a:latin typeface="Calibri Light" panose="020F0302020204030204" pitchFamily="34" charset="0"/>
              <a:ea typeface="+mj-ea"/>
              <a:cs typeface="+mj-cs"/>
              <a:sym typeface="Calibri Light" panose="020F03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405749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72084" rtl="0" eaLnBrk="1" latinLnBrk="0" hangingPunct="1">
        <a:lnSpc>
          <a:spcPct val="90000"/>
        </a:lnSpc>
        <a:spcBef>
          <a:spcPct val="0"/>
        </a:spcBef>
        <a:buNone/>
        <a:defRPr sz="3234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68021" indent="-168021" algn="l" defTabSz="672084" rtl="0" eaLnBrk="1" latinLnBrk="0" hangingPunct="1">
        <a:lnSpc>
          <a:spcPct val="90000"/>
        </a:lnSpc>
        <a:spcBef>
          <a:spcPts val="735"/>
        </a:spcBef>
        <a:buFont typeface="Arial" panose="020B0604020202020204" pitchFamily="34" charset="0"/>
        <a:buChar char="•"/>
        <a:defRPr sz="2058" kern="1200">
          <a:solidFill>
            <a:schemeClr val="tx1"/>
          </a:solidFill>
          <a:latin typeface="+mn-lt"/>
          <a:ea typeface="+mn-ea"/>
          <a:cs typeface="+mn-cs"/>
        </a:defRPr>
      </a:lvl1pPr>
      <a:lvl2pPr marL="504063" indent="-168021" algn="l" defTabSz="672084" rtl="0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764" kern="1200">
          <a:solidFill>
            <a:schemeClr val="tx1"/>
          </a:solidFill>
          <a:latin typeface="+mn-lt"/>
          <a:ea typeface="+mn-ea"/>
          <a:cs typeface="+mn-cs"/>
        </a:defRPr>
      </a:lvl2pPr>
      <a:lvl3pPr marL="840105" indent="-168021" algn="l" defTabSz="672084" rtl="0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470" kern="1200">
          <a:solidFill>
            <a:schemeClr val="tx1"/>
          </a:solidFill>
          <a:latin typeface="+mn-lt"/>
          <a:ea typeface="+mn-ea"/>
          <a:cs typeface="+mn-cs"/>
        </a:defRPr>
      </a:lvl3pPr>
      <a:lvl4pPr marL="1176147" indent="-168021" algn="l" defTabSz="672084" rtl="0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4pPr>
      <a:lvl5pPr marL="1512189" indent="-168021" algn="l" defTabSz="672084" rtl="0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5pPr>
      <a:lvl6pPr marL="1848231" indent="-168021" algn="l" defTabSz="672084" rtl="0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6pPr>
      <a:lvl7pPr marL="2184273" indent="-168021" algn="l" defTabSz="672084" rtl="0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7pPr>
      <a:lvl8pPr marL="2520315" indent="-168021" algn="l" defTabSz="672084" rtl="0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8pPr>
      <a:lvl9pPr marL="2856357" indent="-168021" algn="l" defTabSz="672084" rtl="0" eaLnBrk="1" latinLnBrk="0" hangingPunct="1">
        <a:lnSpc>
          <a:spcPct val="90000"/>
        </a:lnSpc>
        <a:spcBef>
          <a:spcPts val="368"/>
        </a:spcBef>
        <a:buFont typeface="Arial" panose="020B0604020202020204" pitchFamily="34" charset="0"/>
        <a:buChar char="•"/>
        <a:defRPr sz="132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72084" rtl="0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1pPr>
      <a:lvl2pPr marL="336042" algn="l" defTabSz="672084" rtl="0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2pPr>
      <a:lvl3pPr marL="672084" algn="l" defTabSz="672084" rtl="0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3pPr>
      <a:lvl4pPr marL="1008126" algn="l" defTabSz="672084" rtl="0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4pPr>
      <a:lvl5pPr marL="1344168" algn="l" defTabSz="672084" rtl="0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5pPr>
      <a:lvl6pPr marL="1680210" algn="l" defTabSz="672084" rtl="0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6pPr>
      <a:lvl7pPr marL="2016252" algn="l" defTabSz="672084" rtl="0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7pPr>
      <a:lvl8pPr marL="2352294" algn="l" defTabSz="672084" rtl="0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8pPr>
      <a:lvl9pPr marL="2688336" algn="l" defTabSz="672084" rtl="0" eaLnBrk="1" latinLnBrk="0" hangingPunct="1">
        <a:defRPr sz="132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1.xml"/><Relationship Id="rId2" Type="http://schemas.openxmlformats.org/officeDocument/2006/relationships/tags" Target="../tags/tag4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1.emf"/><Relationship Id="rId4" Type="http://schemas.openxmlformats.org/officeDocument/2006/relationships/oleObject" Target="../embeddings/oleObject2.bin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9" name="Objekt 188" hidden="1"/>
          <p:cNvGraphicFramePr>
            <a:graphicFrameLocks noChangeAspect="1"/>
          </p:cNvGraphicFramePr>
          <p:nvPr>
            <p:custDataLst>
              <p:tags r:id="rId2"/>
            </p:custDataLst>
            <p:extLst>
              <p:ext uri="{D42A27DB-BD31-4B8C-83A1-F6EECF244321}">
                <p14:modId xmlns:p14="http://schemas.microsoft.com/office/powerpoint/2010/main" val="988236594"/>
              </p:ext>
            </p:extLst>
          </p:nvPr>
        </p:nvGraphicFramePr>
        <p:xfrm>
          <a:off x="-514350" y="-907256"/>
          <a:ext cx="1588" cy="158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51" name="think-cell Folie" r:id="rId4" imgW="344" imgH="344" progId="TCLayout.ActiveDocument.1">
                  <p:embed/>
                </p:oleObj>
              </mc:Choice>
              <mc:Fallback>
                <p:oleObj name="think-cell Folie" r:id="rId4" imgW="344" imgH="344" progId="TCLayout.ActiveDocument.1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5"/>
                      <a:stretch>
                        <a:fillRect/>
                      </a:stretch>
                    </p:blipFill>
                    <p:spPr>
                      <a:xfrm>
                        <a:off x="-514350" y="-907256"/>
                        <a:ext cx="1588" cy="1588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Line 149"/>
          <p:cNvSpPr>
            <a:spLocks noChangeShapeType="1"/>
          </p:cNvSpPr>
          <p:nvPr/>
        </p:nvSpPr>
        <p:spPr bwMode="auto">
          <a:xfrm flipH="1">
            <a:off x="7494299" y="2535125"/>
            <a:ext cx="555507" cy="0"/>
          </a:xfrm>
          <a:prstGeom prst="line">
            <a:avLst/>
          </a:prstGeom>
          <a:noFill/>
          <a:ln w="26988" cap="rnd">
            <a:solidFill>
              <a:srgbClr val="5B9BD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5" name="Line 149"/>
          <p:cNvSpPr>
            <a:spLocks noChangeShapeType="1"/>
          </p:cNvSpPr>
          <p:nvPr/>
        </p:nvSpPr>
        <p:spPr bwMode="auto">
          <a:xfrm flipH="1">
            <a:off x="7494298" y="2815438"/>
            <a:ext cx="554979" cy="0"/>
          </a:xfrm>
          <a:prstGeom prst="line">
            <a:avLst/>
          </a:prstGeom>
          <a:noFill/>
          <a:ln w="26988" cap="rnd">
            <a:solidFill>
              <a:srgbClr val="5B9BD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6" name="Line 149"/>
          <p:cNvSpPr>
            <a:spLocks noChangeShapeType="1"/>
          </p:cNvSpPr>
          <p:nvPr/>
        </p:nvSpPr>
        <p:spPr bwMode="auto">
          <a:xfrm flipH="1">
            <a:off x="2003661" y="2815438"/>
            <a:ext cx="2192806" cy="0"/>
          </a:xfrm>
          <a:prstGeom prst="line">
            <a:avLst/>
          </a:prstGeom>
          <a:noFill/>
          <a:ln w="26988" cap="rnd">
            <a:solidFill>
              <a:srgbClr val="0C679C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7" name="Line 149"/>
          <p:cNvSpPr>
            <a:spLocks noChangeShapeType="1"/>
          </p:cNvSpPr>
          <p:nvPr/>
        </p:nvSpPr>
        <p:spPr bwMode="auto">
          <a:xfrm flipH="1">
            <a:off x="2017149" y="2535125"/>
            <a:ext cx="2179319" cy="0"/>
          </a:xfrm>
          <a:prstGeom prst="line">
            <a:avLst/>
          </a:prstGeom>
          <a:noFill/>
          <a:ln w="26988" cap="rnd">
            <a:solidFill>
              <a:srgbClr val="0C679C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8" name="Line 149"/>
          <p:cNvSpPr>
            <a:spLocks noChangeShapeType="1"/>
          </p:cNvSpPr>
          <p:nvPr/>
        </p:nvSpPr>
        <p:spPr bwMode="auto">
          <a:xfrm flipH="1">
            <a:off x="592181" y="2815438"/>
            <a:ext cx="323242" cy="0"/>
          </a:xfrm>
          <a:prstGeom prst="line">
            <a:avLst/>
          </a:prstGeom>
          <a:noFill/>
          <a:ln w="26988" cap="rnd">
            <a:solidFill>
              <a:srgbClr val="0C679C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grpSp>
        <p:nvGrpSpPr>
          <p:cNvPr id="9" name="Gruppieren 8"/>
          <p:cNvGrpSpPr/>
          <p:nvPr/>
        </p:nvGrpSpPr>
        <p:grpSpPr>
          <a:xfrm>
            <a:off x="852530" y="333601"/>
            <a:ext cx="1222263" cy="1051975"/>
            <a:chOff x="834887" y="946797"/>
            <a:chExt cx="1222263" cy="1051975"/>
          </a:xfrm>
        </p:grpSpPr>
        <p:sp>
          <p:nvSpPr>
            <p:cNvPr id="10" name="Abgerundetes Rechteck 9"/>
            <p:cNvSpPr/>
            <p:nvPr/>
          </p:nvSpPr>
          <p:spPr>
            <a:xfrm>
              <a:off x="887957" y="946797"/>
              <a:ext cx="1080000" cy="720000"/>
            </a:xfrm>
            <a:prstGeom prst="roundRect">
              <a:avLst/>
            </a:prstGeom>
            <a:solidFill>
              <a:sysClr val="window" lastClr="FFFFFF">
                <a:lumMod val="9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  <p:grpSp>
          <p:nvGrpSpPr>
            <p:cNvPr id="11" name="Gruppieren 10"/>
            <p:cNvGrpSpPr/>
            <p:nvPr/>
          </p:nvGrpSpPr>
          <p:grpSpPr>
            <a:xfrm>
              <a:off x="834887" y="1007805"/>
              <a:ext cx="1222263" cy="990967"/>
              <a:chOff x="834887" y="1007805"/>
              <a:chExt cx="1222263" cy="990967"/>
            </a:xfrm>
          </p:grpSpPr>
          <p:sp>
            <p:nvSpPr>
              <p:cNvPr id="12" name="Textfeld 11"/>
              <p:cNvSpPr txBox="1"/>
              <p:nvPr/>
            </p:nvSpPr>
            <p:spPr>
              <a:xfrm>
                <a:off x="834887" y="1690995"/>
                <a:ext cx="1222263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 defTabSz="457200">
                  <a:defRPr/>
                </a:pPr>
                <a:r>
                  <a:rPr lang="de-DE" sz="1400" b="1" kern="0" dirty="0">
                    <a:solidFill>
                      <a:prstClr val="black"/>
                    </a:solidFill>
                    <a:latin typeface="+mj-lt"/>
                  </a:rPr>
                  <a:t>Control</a:t>
                </a:r>
              </a:p>
            </p:txBody>
          </p:sp>
          <p:cxnSp>
            <p:nvCxnSpPr>
              <p:cNvPr id="13" name="Gerader Verbinder 12"/>
              <p:cNvCxnSpPr/>
              <p:nvPr/>
            </p:nvCxnSpPr>
            <p:spPr>
              <a:xfrm flipV="1">
                <a:off x="1060902" y="1075232"/>
                <a:ext cx="770247" cy="0"/>
              </a:xfrm>
              <a:prstGeom prst="line">
                <a:avLst/>
              </a:prstGeom>
              <a:no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14" name="Gerader Verbinder 13"/>
              <p:cNvCxnSpPr/>
              <p:nvPr/>
            </p:nvCxnSpPr>
            <p:spPr>
              <a:xfrm flipV="1">
                <a:off x="1060897" y="1305770"/>
                <a:ext cx="770247" cy="0"/>
              </a:xfrm>
              <a:prstGeom prst="line">
                <a:avLst/>
              </a:prstGeom>
              <a:no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cxnSp>
            <p:nvCxnSpPr>
              <p:cNvPr id="15" name="Gerader Verbinder 14"/>
              <p:cNvCxnSpPr/>
              <p:nvPr/>
            </p:nvCxnSpPr>
            <p:spPr>
              <a:xfrm flipV="1">
                <a:off x="1060896" y="1536307"/>
                <a:ext cx="770247" cy="0"/>
              </a:xfrm>
              <a:prstGeom prst="line">
                <a:avLst/>
              </a:prstGeom>
              <a:noFill/>
              <a:ln w="381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</p:cxnSp>
          <p:sp>
            <p:nvSpPr>
              <p:cNvPr id="16" name="Abgerundetes Rechteck 15"/>
              <p:cNvSpPr/>
              <p:nvPr/>
            </p:nvSpPr>
            <p:spPr>
              <a:xfrm>
                <a:off x="1210650" y="1007805"/>
                <a:ext cx="178012" cy="121798"/>
              </a:xfrm>
              <a:prstGeom prst="roundRect">
                <a:avLst/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17" name="Abgerundetes Rechteck 16"/>
              <p:cNvSpPr/>
              <p:nvPr/>
            </p:nvSpPr>
            <p:spPr>
              <a:xfrm>
                <a:off x="1484544" y="1250151"/>
                <a:ext cx="178012" cy="121798"/>
              </a:xfrm>
              <a:prstGeom prst="roundRect">
                <a:avLst/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18" name="Abgerundetes Rechteck 17"/>
              <p:cNvSpPr/>
              <p:nvPr/>
            </p:nvSpPr>
            <p:spPr>
              <a:xfrm>
                <a:off x="1337118" y="1481937"/>
                <a:ext cx="178012" cy="121798"/>
              </a:xfrm>
              <a:prstGeom prst="roundRect">
                <a:avLst/>
              </a:prstGeom>
              <a:solidFill>
                <a:sysClr val="window" lastClr="FFFFFF">
                  <a:lumMod val="65000"/>
                </a:sysClr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</p:grpSp>
      </p:grpSp>
      <p:grpSp>
        <p:nvGrpSpPr>
          <p:cNvPr id="19" name="Gruppieren 18"/>
          <p:cNvGrpSpPr/>
          <p:nvPr/>
        </p:nvGrpSpPr>
        <p:grpSpPr>
          <a:xfrm>
            <a:off x="3375595" y="329193"/>
            <a:ext cx="1222263" cy="1042822"/>
            <a:chOff x="3483708" y="2349779"/>
            <a:chExt cx="1222263" cy="1042822"/>
          </a:xfrm>
        </p:grpSpPr>
        <p:sp>
          <p:nvSpPr>
            <p:cNvPr id="20" name="Abgerundetes Rechteck 19"/>
            <p:cNvSpPr/>
            <p:nvPr/>
          </p:nvSpPr>
          <p:spPr>
            <a:xfrm>
              <a:off x="3554840" y="2349779"/>
              <a:ext cx="1080000" cy="720000"/>
            </a:xfrm>
            <a:prstGeom prst="roundRect">
              <a:avLst/>
            </a:prstGeom>
            <a:solidFill>
              <a:sysClr val="window" lastClr="FFFFFF">
                <a:lumMod val="9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  <p:sp>
          <p:nvSpPr>
            <p:cNvPr id="21" name="Textfeld 20"/>
            <p:cNvSpPr txBox="1"/>
            <p:nvPr/>
          </p:nvSpPr>
          <p:spPr>
            <a:xfrm>
              <a:off x="3483708" y="3084824"/>
              <a:ext cx="1222263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457200">
                <a:defRPr/>
              </a:pPr>
              <a:r>
                <a:rPr lang="de-DE" sz="1400" b="1" kern="0" dirty="0">
                  <a:solidFill>
                    <a:prstClr val="black"/>
                  </a:solidFill>
                  <a:latin typeface="+mj-lt"/>
                </a:rPr>
                <a:t>User / </a:t>
              </a:r>
              <a:r>
                <a:rPr lang="de-DE" sz="1400" b="1" kern="0" dirty="0" err="1">
                  <a:solidFill>
                    <a:prstClr val="black"/>
                  </a:solidFill>
                  <a:latin typeface="+mj-lt"/>
                </a:rPr>
                <a:t>Profiles</a:t>
              </a:r>
              <a:endParaRPr lang="de-DE" sz="1400" b="1" kern="0" dirty="0">
                <a:solidFill>
                  <a:prstClr val="black"/>
                </a:solidFill>
                <a:latin typeface="+mj-lt"/>
              </a:endParaRPr>
            </a:p>
          </p:txBody>
        </p:sp>
        <p:grpSp>
          <p:nvGrpSpPr>
            <p:cNvPr id="22" name="Gruppieren 21"/>
            <p:cNvGrpSpPr/>
            <p:nvPr/>
          </p:nvGrpSpPr>
          <p:grpSpPr>
            <a:xfrm>
              <a:off x="3774885" y="2445882"/>
              <a:ext cx="613744" cy="752167"/>
              <a:chOff x="8746162" y="1072780"/>
              <a:chExt cx="1165246" cy="1428053"/>
            </a:xfrm>
          </p:grpSpPr>
          <p:sp>
            <p:nvSpPr>
              <p:cNvPr id="23" name="Kreis 22"/>
              <p:cNvSpPr/>
              <p:nvPr/>
            </p:nvSpPr>
            <p:spPr>
              <a:xfrm rot="5400000">
                <a:off x="8903318" y="1492744"/>
                <a:ext cx="850933" cy="1165246"/>
              </a:xfrm>
              <a:prstGeom prst="pie">
                <a:avLst>
                  <a:gd name="adj1" fmla="val 5424451"/>
                  <a:gd name="adj2" fmla="val 16200000"/>
                </a:avLst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black"/>
                  </a:solidFill>
                  <a:latin typeface="+mj-lt"/>
                </a:endParaRPr>
              </a:p>
            </p:txBody>
          </p:sp>
          <p:sp>
            <p:nvSpPr>
              <p:cNvPr id="24" name="Ellipse 23"/>
              <p:cNvSpPr/>
              <p:nvPr/>
            </p:nvSpPr>
            <p:spPr>
              <a:xfrm>
                <a:off x="9133999" y="1072780"/>
                <a:ext cx="389571" cy="548557"/>
              </a:xfrm>
              <a:prstGeom prst="ellipse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</p:grpSp>
      </p:grpSp>
      <p:grpSp>
        <p:nvGrpSpPr>
          <p:cNvPr id="25" name="Gruppieren 24"/>
          <p:cNvGrpSpPr/>
          <p:nvPr/>
        </p:nvGrpSpPr>
        <p:grpSpPr>
          <a:xfrm>
            <a:off x="6054299" y="1875145"/>
            <a:ext cx="1440000" cy="1925864"/>
            <a:chOff x="5546715" y="1863607"/>
            <a:chExt cx="1440000" cy="1925864"/>
          </a:xfrm>
        </p:grpSpPr>
        <p:grpSp>
          <p:nvGrpSpPr>
            <p:cNvPr id="26" name="Gruppieren 25"/>
            <p:cNvGrpSpPr/>
            <p:nvPr/>
          </p:nvGrpSpPr>
          <p:grpSpPr>
            <a:xfrm>
              <a:off x="5546715" y="1863607"/>
              <a:ext cx="1440000" cy="1925864"/>
              <a:chOff x="5546715" y="1863607"/>
              <a:chExt cx="1440000" cy="1925864"/>
            </a:xfrm>
          </p:grpSpPr>
          <p:sp>
            <p:nvSpPr>
              <p:cNvPr id="29" name="Abgerundetes Rechteck 28"/>
              <p:cNvSpPr/>
              <p:nvPr/>
            </p:nvSpPr>
            <p:spPr>
              <a:xfrm>
                <a:off x="5546715" y="1863607"/>
                <a:ext cx="1440000" cy="1620000"/>
              </a:xfrm>
              <a:prstGeom prst="roundRect">
                <a:avLst/>
              </a:prstGeom>
              <a:solidFill>
                <a:sysClr val="window" lastClr="FFFFFF">
                  <a:lumMod val="95000"/>
                </a:sys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grpSp>
            <p:nvGrpSpPr>
              <p:cNvPr id="30" name="Gruppieren 29"/>
              <p:cNvGrpSpPr/>
              <p:nvPr/>
            </p:nvGrpSpPr>
            <p:grpSpPr>
              <a:xfrm>
                <a:off x="5555703" y="2023332"/>
                <a:ext cx="1431012" cy="1766139"/>
                <a:chOff x="-3240682" y="-961263"/>
                <a:chExt cx="1455974" cy="1826396"/>
              </a:xfrm>
            </p:grpSpPr>
            <p:sp>
              <p:nvSpPr>
                <p:cNvPr id="31" name="Rechteck 30"/>
                <p:cNvSpPr/>
                <p:nvPr/>
              </p:nvSpPr>
              <p:spPr>
                <a:xfrm>
                  <a:off x="-2960751" y="-494919"/>
                  <a:ext cx="886968" cy="822960"/>
                </a:xfrm>
                <a:prstGeom prst="rect">
                  <a:avLst/>
                </a:prstGeom>
                <a:solidFill>
                  <a:sysClr val="window" lastClr="FFFFFF">
                    <a:lumMod val="95000"/>
                  </a:sysClr>
                </a:solidFill>
                <a:ln w="28575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27456" tIns="13728" rIns="27456" bIns="13728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457200">
                    <a:defRPr/>
                  </a:pPr>
                  <a:endParaRPr lang="de-DE" sz="1400" kern="0">
                    <a:solidFill>
                      <a:prstClr val="white"/>
                    </a:solidFill>
                    <a:latin typeface="+mj-lt"/>
                  </a:endParaRPr>
                </a:p>
              </p:txBody>
            </p:sp>
            <p:sp>
              <p:nvSpPr>
                <p:cNvPr id="32" name="Gleichschenkliges Dreieck 31"/>
                <p:cNvSpPr/>
                <p:nvPr/>
              </p:nvSpPr>
              <p:spPr>
                <a:xfrm>
                  <a:off x="-3134487" y="-961263"/>
                  <a:ext cx="1243584" cy="466344"/>
                </a:xfrm>
                <a:prstGeom prst="triangle">
                  <a:avLst/>
                </a:prstGeom>
                <a:solidFill>
                  <a:srgbClr val="C00000"/>
                </a:solidFill>
                <a:ln w="28575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rot="0" spcFirstLastPara="0" vertOverflow="overflow" horzOverflow="overflow" vert="horz" wrap="square" lIns="27456" tIns="13728" rIns="27456" bIns="13728" numCol="1" spcCol="0" rtlCol="0" fromWordArt="0" anchor="ctr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pPr algn="ctr" defTabSz="457200">
                    <a:defRPr/>
                  </a:pPr>
                  <a:endParaRPr lang="de-DE" sz="1400" kern="0">
                    <a:solidFill>
                      <a:prstClr val="white"/>
                    </a:solidFill>
                    <a:latin typeface="+mj-lt"/>
                  </a:endParaRPr>
                </a:p>
              </p:txBody>
            </p:sp>
            <p:sp>
              <p:nvSpPr>
                <p:cNvPr id="33" name="Textfeld 32"/>
                <p:cNvSpPr txBox="1"/>
                <p:nvPr/>
              </p:nvSpPr>
              <p:spPr>
                <a:xfrm>
                  <a:off x="-3240682" y="546855"/>
                  <a:ext cx="1455974" cy="318278"/>
                </a:xfrm>
                <a:prstGeom prst="rect">
                  <a:avLst/>
                </a:prstGeom>
                <a:noFill/>
              </p:spPr>
              <p:txBody>
                <a:bodyPr wrap="square" rtlCol="0">
                  <a:spAutoFit/>
                </a:bodyPr>
                <a:lstStyle/>
                <a:p>
                  <a:pPr algn="ctr" defTabSz="457200">
                    <a:defRPr/>
                  </a:pPr>
                  <a:r>
                    <a:rPr lang="de-DE" sz="1400" b="1" kern="0" dirty="0">
                      <a:solidFill>
                        <a:prstClr val="black"/>
                      </a:solidFill>
                      <a:latin typeface="+mj-lt"/>
                    </a:rPr>
                    <a:t>Building </a:t>
                  </a:r>
                  <a:r>
                    <a:rPr lang="de-DE" sz="1400" b="1" kern="0" dirty="0" err="1">
                      <a:solidFill>
                        <a:prstClr val="black"/>
                      </a:solidFill>
                      <a:latin typeface="+mj-lt"/>
                    </a:rPr>
                    <a:t>Envelope</a:t>
                  </a:r>
                  <a:endParaRPr lang="de-DE" sz="1400" b="1" kern="0" dirty="0">
                    <a:solidFill>
                      <a:prstClr val="black"/>
                    </a:solidFill>
                    <a:latin typeface="+mj-lt"/>
                  </a:endParaRPr>
                </a:p>
              </p:txBody>
            </p:sp>
          </p:grpSp>
        </p:grpSp>
        <p:sp>
          <p:nvSpPr>
            <p:cNvPr id="27" name="Abgerundetes Rechteck 26"/>
            <p:cNvSpPr/>
            <p:nvPr/>
          </p:nvSpPr>
          <p:spPr>
            <a:xfrm>
              <a:off x="5947038" y="2562946"/>
              <a:ext cx="226881" cy="200661"/>
            </a:xfrm>
            <a:prstGeom prst="roundRect">
              <a:avLst/>
            </a:prstGeom>
            <a:solidFill>
              <a:sysClr val="window" lastClr="FFFFFF">
                <a:lumMod val="9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  <p:sp>
          <p:nvSpPr>
            <p:cNvPr id="28" name="Abgerundetes Rechteck 27"/>
            <p:cNvSpPr/>
            <p:nvPr/>
          </p:nvSpPr>
          <p:spPr>
            <a:xfrm>
              <a:off x="6329702" y="2873829"/>
              <a:ext cx="247507" cy="396268"/>
            </a:xfrm>
            <a:prstGeom prst="roundRect">
              <a:avLst/>
            </a:prstGeom>
            <a:solidFill>
              <a:sysClr val="window" lastClr="FFFFFF">
                <a:lumMod val="95000"/>
              </a:sysClr>
            </a:solidFill>
            <a:ln w="1905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</p:grpSp>
      <p:grpSp>
        <p:nvGrpSpPr>
          <p:cNvPr id="34" name="Gruppieren 33"/>
          <p:cNvGrpSpPr/>
          <p:nvPr/>
        </p:nvGrpSpPr>
        <p:grpSpPr>
          <a:xfrm>
            <a:off x="4089990" y="2306327"/>
            <a:ext cx="1266790" cy="1034871"/>
            <a:chOff x="3448361" y="3663607"/>
            <a:chExt cx="1266790" cy="1034871"/>
          </a:xfrm>
        </p:grpSpPr>
        <p:sp>
          <p:nvSpPr>
            <p:cNvPr id="35" name="Textfeld 34"/>
            <p:cNvSpPr txBox="1"/>
            <p:nvPr/>
          </p:nvSpPr>
          <p:spPr>
            <a:xfrm>
              <a:off x="3448361" y="4390701"/>
              <a:ext cx="1266790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457200">
                <a:defRPr/>
              </a:pPr>
              <a:r>
                <a:rPr lang="de-DE" sz="1400" b="1" kern="0" dirty="0" err="1">
                  <a:solidFill>
                    <a:prstClr val="black"/>
                  </a:solidFill>
                  <a:latin typeface="+mj-lt"/>
                </a:rPr>
                <a:t>Heat</a:t>
              </a:r>
              <a:r>
                <a:rPr lang="de-DE" sz="1400" b="1" kern="0" dirty="0">
                  <a:solidFill>
                    <a:prstClr val="black"/>
                  </a:solidFill>
                  <a:latin typeface="+mj-lt"/>
                </a:rPr>
                <a:t> Transfer</a:t>
              </a:r>
            </a:p>
          </p:txBody>
        </p:sp>
        <p:sp>
          <p:nvSpPr>
            <p:cNvPr id="36" name="Abgerundetes Rechteck 35"/>
            <p:cNvSpPr/>
            <p:nvPr/>
          </p:nvSpPr>
          <p:spPr>
            <a:xfrm>
              <a:off x="3554839" y="3663607"/>
              <a:ext cx="1080000" cy="720000"/>
            </a:xfrm>
            <a:prstGeom prst="roundRect">
              <a:avLst/>
            </a:prstGeom>
            <a:solidFill>
              <a:sysClr val="window" lastClr="FFFFFF">
                <a:lumMod val="9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  <p:grpSp>
          <p:nvGrpSpPr>
            <p:cNvPr id="37" name="Gruppieren 36"/>
            <p:cNvGrpSpPr/>
            <p:nvPr/>
          </p:nvGrpSpPr>
          <p:grpSpPr>
            <a:xfrm>
              <a:off x="3862009" y="3837858"/>
              <a:ext cx="472575" cy="377047"/>
              <a:chOff x="3871813" y="3925522"/>
              <a:chExt cx="472575" cy="377047"/>
            </a:xfrm>
          </p:grpSpPr>
          <p:sp>
            <p:nvSpPr>
              <p:cNvPr id="38" name="Abgerundetes Rechteck 37"/>
              <p:cNvSpPr/>
              <p:nvPr/>
            </p:nvSpPr>
            <p:spPr>
              <a:xfrm>
                <a:off x="3871813" y="3925522"/>
                <a:ext cx="69374" cy="377047"/>
              </a:xfrm>
              <a:prstGeom prst="round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39" name="Abgerundetes Rechteck 38"/>
              <p:cNvSpPr/>
              <p:nvPr/>
            </p:nvSpPr>
            <p:spPr>
              <a:xfrm>
                <a:off x="3966032" y="3925522"/>
                <a:ext cx="69374" cy="377047"/>
              </a:xfrm>
              <a:prstGeom prst="round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40" name="Abgerundetes Rechteck 39"/>
              <p:cNvSpPr/>
              <p:nvPr/>
            </p:nvSpPr>
            <p:spPr>
              <a:xfrm>
                <a:off x="4060621" y="3925522"/>
                <a:ext cx="69374" cy="377047"/>
              </a:xfrm>
              <a:prstGeom prst="round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41" name="Abgerundetes Rechteck 40"/>
              <p:cNvSpPr/>
              <p:nvPr/>
            </p:nvSpPr>
            <p:spPr>
              <a:xfrm>
                <a:off x="4155210" y="3925522"/>
                <a:ext cx="69374" cy="377047"/>
              </a:xfrm>
              <a:prstGeom prst="round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42" name="Abgerundetes Rechteck 41"/>
              <p:cNvSpPr/>
              <p:nvPr/>
            </p:nvSpPr>
            <p:spPr>
              <a:xfrm>
                <a:off x="4249799" y="3925522"/>
                <a:ext cx="69374" cy="377047"/>
              </a:xfrm>
              <a:prstGeom prst="round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43" name="Abgerundetes Rechteck 42"/>
              <p:cNvSpPr/>
              <p:nvPr/>
            </p:nvSpPr>
            <p:spPr>
              <a:xfrm>
                <a:off x="4270243" y="3994010"/>
                <a:ext cx="74145" cy="69226"/>
              </a:xfrm>
              <a:prstGeom prst="roundRect">
                <a:avLst/>
              </a:prstGeom>
              <a:solidFill>
                <a:sysClr val="windowText" lastClr="000000"/>
              </a:solidFill>
              <a:ln w="12700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</p:grpSp>
      </p:grpSp>
      <p:grpSp>
        <p:nvGrpSpPr>
          <p:cNvPr id="44" name="Gruppieren 43"/>
          <p:cNvGrpSpPr/>
          <p:nvPr/>
        </p:nvGrpSpPr>
        <p:grpSpPr>
          <a:xfrm>
            <a:off x="6163168" y="344416"/>
            <a:ext cx="1222263" cy="1037651"/>
            <a:chOff x="6682327" y="1620279"/>
            <a:chExt cx="1222263" cy="1037651"/>
          </a:xfrm>
        </p:grpSpPr>
        <p:sp>
          <p:nvSpPr>
            <p:cNvPr id="45" name="Gleichschenkliges Dreieck 44"/>
            <p:cNvSpPr/>
            <p:nvPr/>
          </p:nvSpPr>
          <p:spPr>
            <a:xfrm>
              <a:off x="6989568" y="1692446"/>
              <a:ext cx="519605" cy="432917"/>
            </a:xfrm>
            <a:prstGeom prst="triangl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  <p:sp>
          <p:nvSpPr>
            <p:cNvPr id="46" name="Gleichschenkliges Dreieck 45"/>
            <p:cNvSpPr/>
            <p:nvPr/>
          </p:nvSpPr>
          <p:spPr>
            <a:xfrm rot="3672561">
              <a:off x="7135930" y="1778711"/>
              <a:ext cx="324300" cy="302982"/>
            </a:xfrm>
            <a:prstGeom prst="triangl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  <p:sp>
          <p:nvSpPr>
            <p:cNvPr id="47" name="Gleichschenkliges Dreieck 46"/>
            <p:cNvSpPr/>
            <p:nvPr/>
          </p:nvSpPr>
          <p:spPr>
            <a:xfrm>
              <a:off x="7087222" y="1779030"/>
              <a:ext cx="324300" cy="302982"/>
            </a:xfrm>
            <a:prstGeom prst="triangle">
              <a:avLst/>
            </a:prstGeom>
            <a:solidFill>
              <a:sysClr val="windowText" lastClr="000000"/>
            </a:solidFill>
            <a:ln w="12700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  <p:grpSp>
          <p:nvGrpSpPr>
            <p:cNvPr id="48" name="Gruppieren 47"/>
            <p:cNvGrpSpPr/>
            <p:nvPr/>
          </p:nvGrpSpPr>
          <p:grpSpPr>
            <a:xfrm>
              <a:off x="6682327" y="1620279"/>
              <a:ext cx="1222263" cy="1037651"/>
              <a:chOff x="5791562" y="560188"/>
              <a:chExt cx="1222263" cy="1037651"/>
            </a:xfrm>
          </p:grpSpPr>
          <p:sp>
            <p:nvSpPr>
              <p:cNvPr id="49" name="Abgerundetes Rechteck 48"/>
              <p:cNvSpPr/>
              <p:nvPr/>
            </p:nvSpPr>
            <p:spPr>
              <a:xfrm>
                <a:off x="5862694" y="560188"/>
                <a:ext cx="1080000" cy="720000"/>
              </a:xfrm>
              <a:prstGeom prst="roundRect">
                <a:avLst/>
              </a:prstGeom>
              <a:solidFill>
                <a:sysClr val="window" lastClr="FFFFFF">
                  <a:lumMod val="95000"/>
                </a:sys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50" name="Textfeld 49"/>
              <p:cNvSpPr txBox="1"/>
              <p:nvPr/>
            </p:nvSpPr>
            <p:spPr>
              <a:xfrm>
                <a:off x="5791562" y="1290062"/>
                <a:ext cx="1222263" cy="307777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 defTabSz="457200">
                  <a:defRPr/>
                </a:pPr>
                <a:r>
                  <a:rPr lang="de-DE" sz="1400" b="1" kern="0" dirty="0" err="1">
                    <a:solidFill>
                      <a:prstClr val="black"/>
                    </a:solidFill>
                    <a:latin typeface="+mj-lt"/>
                  </a:rPr>
                  <a:t>Weather</a:t>
                </a:r>
                <a:endParaRPr lang="de-DE" sz="1400" b="1" kern="0" dirty="0">
                  <a:solidFill>
                    <a:prstClr val="black"/>
                  </a:solidFill>
                  <a:latin typeface="+mj-lt"/>
                </a:endParaRPr>
              </a:p>
            </p:txBody>
          </p:sp>
          <p:grpSp>
            <p:nvGrpSpPr>
              <p:cNvPr id="51" name="Gruppieren 50"/>
              <p:cNvGrpSpPr/>
              <p:nvPr/>
            </p:nvGrpSpPr>
            <p:grpSpPr>
              <a:xfrm>
                <a:off x="5962733" y="638664"/>
                <a:ext cx="946277" cy="580557"/>
                <a:chOff x="5986466" y="647279"/>
                <a:chExt cx="946277" cy="580557"/>
              </a:xfrm>
            </p:grpSpPr>
            <p:sp>
              <p:nvSpPr>
                <p:cNvPr id="52" name="Ellipse 51"/>
                <p:cNvSpPr/>
                <p:nvPr/>
              </p:nvSpPr>
              <p:spPr>
                <a:xfrm>
                  <a:off x="6293641" y="837876"/>
                  <a:ext cx="639102" cy="350708"/>
                </a:xfrm>
                <a:prstGeom prst="ellipse">
                  <a:avLst/>
                </a:prstGeom>
                <a:solidFill>
                  <a:srgbClr val="5B9BD5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457200">
                    <a:defRPr/>
                  </a:pPr>
                  <a:endParaRPr lang="de-DE" sz="1400" kern="0">
                    <a:solidFill>
                      <a:prstClr val="white"/>
                    </a:solidFill>
                    <a:latin typeface="+mj-lt"/>
                  </a:endParaRPr>
                </a:p>
              </p:txBody>
            </p:sp>
            <p:grpSp>
              <p:nvGrpSpPr>
                <p:cNvPr id="53" name="Gruppieren 52"/>
                <p:cNvGrpSpPr/>
                <p:nvPr/>
              </p:nvGrpSpPr>
              <p:grpSpPr>
                <a:xfrm>
                  <a:off x="5986466" y="647279"/>
                  <a:ext cx="881911" cy="580557"/>
                  <a:chOff x="6018970" y="645798"/>
                  <a:chExt cx="881911" cy="580557"/>
                </a:xfrm>
              </p:grpSpPr>
              <p:sp>
                <p:nvSpPr>
                  <p:cNvPr id="54" name="Ellipse 53"/>
                  <p:cNvSpPr/>
                  <p:nvPr/>
                </p:nvSpPr>
                <p:spPr>
                  <a:xfrm>
                    <a:off x="6021880" y="645798"/>
                    <a:ext cx="483666" cy="457093"/>
                  </a:xfrm>
                  <a:prstGeom prst="ellipse">
                    <a:avLst/>
                  </a:prstGeom>
                  <a:solidFill>
                    <a:srgbClr val="FFC000">
                      <a:lumMod val="60000"/>
                      <a:lumOff val="40000"/>
                    </a:srgbClr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457200">
                      <a:defRPr/>
                    </a:pPr>
                    <a:endParaRPr lang="de-DE" sz="1400" kern="0">
                      <a:solidFill>
                        <a:prstClr val="white"/>
                      </a:solidFill>
                      <a:latin typeface="+mj-lt"/>
                    </a:endParaRPr>
                  </a:p>
                </p:txBody>
              </p:sp>
              <p:sp>
                <p:nvSpPr>
                  <p:cNvPr id="55" name="Ellipse 54"/>
                  <p:cNvSpPr/>
                  <p:nvPr/>
                </p:nvSpPr>
                <p:spPr>
                  <a:xfrm>
                    <a:off x="6018970" y="875647"/>
                    <a:ext cx="881911" cy="350708"/>
                  </a:xfrm>
                  <a:prstGeom prst="ellipse">
                    <a:avLst/>
                  </a:prstGeom>
                  <a:solidFill>
                    <a:srgbClr val="5B9BD5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457200">
                      <a:defRPr/>
                    </a:pPr>
                    <a:endParaRPr lang="de-DE" sz="1400" kern="0">
                      <a:solidFill>
                        <a:prstClr val="white"/>
                      </a:solidFill>
                      <a:latin typeface="+mj-lt"/>
                    </a:endParaRPr>
                  </a:p>
                </p:txBody>
              </p:sp>
              <p:sp>
                <p:nvSpPr>
                  <p:cNvPr id="56" name="Ellipse 55"/>
                  <p:cNvSpPr/>
                  <p:nvPr/>
                </p:nvSpPr>
                <p:spPr>
                  <a:xfrm>
                    <a:off x="6265274" y="757613"/>
                    <a:ext cx="495569" cy="289468"/>
                  </a:xfrm>
                  <a:prstGeom prst="ellipse">
                    <a:avLst/>
                  </a:prstGeom>
                  <a:solidFill>
                    <a:srgbClr val="5B9BD5"/>
                  </a:solidFill>
                  <a:ln w="12700" cap="flat" cmpd="sng" algn="ctr">
                    <a:noFill/>
                    <a:prstDash val="solid"/>
                    <a:miter lim="800000"/>
                  </a:ln>
                  <a:effectLst/>
                </p:spPr>
                <p:txBody>
                  <a:bodyPr rtlCol="0" anchor="ctr"/>
                  <a:lstStyle/>
                  <a:p>
                    <a:pPr algn="ctr" defTabSz="457200">
                      <a:defRPr/>
                    </a:pPr>
                    <a:endParaRPr lang="de-DE" sz="1400" kern="0">
                      <a:solidFill>
                        <a:prstClr val="white"/>
                      </a:solidFill>
                      <a:latin typeface="+mj-lt"/>
                    </a:endParaRPr>
                  </a:p>
                </p:txBody>
              </p:sp>
            </p:grpSp>
          </p:grpSp>
        </p:grpSp>
      </p:grpSp>
      <p:grpSp>
        <p:nvGrpSpPr>
          <p:cNvPr id="57" name="Gruppieren 56"/>
          <p:cNvGrpSpPr/>
          <p:nvPr/>
        </p:nvGrpSpPr>
        <p:grpSpPr>
          <a:xfrm>
            <a:off x="638018" y="2306327"/>
            <a:ext cx="1660376" cy="1237871"/>
            <a:chOff x="909928" y="3029568"/>
            <a:chExt cx="1660376" cy="1237871"/>
          </a:xfrm>
        </p:grpSpPr>
        <p:grpSp>
          <p:nvGrpSpPr>
            <p:cNvPr id="58" name="Gruppieren 57"/>
            <p:cNvGrpSpPr/>
            <p:nvPr/>
          </p:nvGrpSpPr>
          <p:grpSpPr>
            <a:xfrm>
              <a:off x="909928" y="3029568"/>
              <a:ext cx="1660376" cy="1237871"/>
              <a:chOff x="909928" y="3029568"/>
              <a:chExt cx="1660376" cy="1237871"/>
            </a:xfrm>
          </p:grpSpPr>
          <p:sp>
            <p:nvSpPr>
              <p:cNvPr id="60" name="Abgerundetes Rechteck 59"/>
              <p:cNvSpPr/>
              <p:nvPr/>
            </p:nvSpPr>
            <p:spPr>
              <a:xfrm>
                <a:off x="1201692" y="3029568"/>
                <a:ext cx="1080000" cy="720000"/>
              </a:xfrm>
              <a:prstGeom prst="roundRect">
                <a:avLst/>
              </a:prstGeom>
              <a:solidFill>
                <a:sysClr val="window" lastClr="FFFFFF">
                  <a:lumMod val="95000"/>
                </a:sys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61" name="Textfeld 60"/>
              <p:cNvSpPr txBox="1"/>
              <p:nvPr/>
            </p:nvSpPr>
            <p:spPr>
              <a:xfrm>
                <a:off x="909928" y="3744219"/>
                <a:ext cx="1660376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 defTabSz="457200">
                  <a:defRPr/>
                </a:pPr>
                <a:r>
                  <a:rPr lang="de-DE" sz="1400" b="1" kern="0" dirty="0" err="1">
                    <a:solidFill>
                      <a:prstClr val="black"/>
                    </a:solidFill>
                    <a:latin typeface="+mj-lt"/>
                  </a:rPr>
                  <a:t>Thermal</a:t>
                </a:r>
                <a:r>
                  <a:rPr lang="de-DE" sz="1400" b="1" kern="0" dirty="0">
                    <a:solidFill>
                      <a:prstClr val="black"/>
                    </a:solidFill>
                    <a:latin typeface="+mj-lt"/>
                  </a:rPr>
                  <a:t> Energy Storage</a:t>
                </a:r>
              </a:p>
            </p:txBody>
          </p:sp>
          <p:grpSp>
            <p:nvGrpSpPr>
              <p:cNvPr id="62" name="Gruppieren 61"/>
              <p:cNvGrpSpPr/>
              <p:nvPr/>
            </p:nvGrpSpPr>
            <p:grpSpPr>
              <a:xfrm>
                <a:off x="1580792" y="3121684"/>
                <a:ext cx="318646" cy="537569"/>
                <a:chOff x="1584312" y="3099622"/>
                <a:chExt cx="267416" cy="537569"/>
              </a:xfrm>
            </p:grpSpPr>
            <p:sp>
              <p:nvSpPr>
                <p:cNvPr id="63" name="Flussdiagramm: Prozess 62"/>
                <p:cNvSpPr/>
                <p:nvPr/>
              </p:nvSpPr>
              <p:spPr>
                <a:xfrm>
                  <a:off x="1584313" y="3462940"/>
                  <a:ext cx="267415" cy="174251"/>
                </a:xfrm>
                <a:prstGeom prst="flowChartProcess">
                  <a:avLst/>
                </a:prstGeom>
                <a:solidFill>
                  <a:srgbClr val="0C679C"/>
                </a:solidFill>
                <a:ln w="12700" cap="flat" cmpd="sng" algn="ctr">
                  <a:noFill/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457200">
                    <a:defRPr/>
                  </a:pPr>
                  <a:endParaRPr lang="de-DE" sz="1400" kern="0">
                    <a:solidFill>
                      <a:prstClr val="white"/>
                    </a:solidFill>
                    <a:latin typeface="+mj-lt"/>
                  </a:endParaRPr>
                </a:p>
              </p:txBody>
            </p:sp>
            <p:sp>
              <p:nvSpPr>
                <p:cNvPr id="64" name="Flussdiagramm: Prozess 63"/>
                <p:cNvSpPr/>
                <p:nvPr/>
              </p:nvSpPr>
              <p:spPr>
                <a:xfrm>
                  <a:off x="1584312" y="3281745"/>
                  <a:ext cx="267415" cy="174251"/>
                </a:xfrm>
                <a:prstGeom prst="flowChartProcess">
                  <a:avLst/>
                </a:prstGeom>
                <a:solidFill>
                  <a:srgbClr val="ED7D31">
                    <a:lumMod val="60000"/>
                    <a:lumOff val="40000"/>
                  </a:srgbClr>
                </a:solidFill>
                <a:ln w="12700" cap="flat" cmpd="sng" algn="ctr">
                  <a:solidFill>
                    <a:srgbClr val="ED7D31">
                      <a:lumMod val="60000"/>
                      <a:lumOff val="40000"/>
                    </a:srgbClr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457200">
                    <a:defRPr/>
                  </a:pPr>
                  <a:endParaRPr lang="de-DE" sz="1400" kern="0">
                    <a:solidFill>
                      <a:prstClr val="white"/>
                    </a:solidFill>
                    <a:latin typeface="+mj-lt"/>
                  </a:endParaRPr>
                </a:p>
              </p:txBody>
            </p:sp>
            <p:sp>
              <p:nvSpPr>
                <p:cNvPr id="65" name="Flussdiagramm: Prozess 64"/>
                <p:cNvSpPr/>
                <p:nvPr/>
              </p:nvSpPr>
              <p:spPr>
                <a:xfrm>
                  <a:off x="1584313" y="3099622"/>
                  <a:ext cx="257842" cy="172450"/>
                </a:xfrm>
                <a:prstGeom prst="flowChartProcess">
                  <a:avLst/>
                </a:prstGeom>
                <a:solidFill>
                  <a:srgbClr val="C00000"/>
                </a:solidFill>
                <a:ln w="12700" cap="flat" cmpd="sng" algn="ctr">
                  <a:solidFill>
                    <a:srgbClr val="C00000"/>
                  </a:solidFill>
                  <a:prstDash val="solid"/>
                  <a:miter lim="800000"/>
                </a:ln>
                <a:effectLst/>
              </p:spPr>
              <p:txBody>
                <a:bodyPr rtlCol="0" anchor="ctr"/>
                <a:lstStyle/>
                <a:p>
                  <a:pPr algn="ctr" defTabSz="457200">
                    <a:defRPr/>
                  </a:pPr>
                  <a:endParaRPr lang="de-DE" sz="1400" kern="0">
                    <a:solidFill>
                      <a:prstClr val="white"/>
                    </a:solidFill>
                    <a:latin typeface="+mj-lt"/>
                  </a:endParaRPr>
                </a:p>
              </p:txBody>
            </p:sp>
          </p:grpSp>
        </p:grpSp>
        <p:sp>
          <p:nvSpPr>
            <p:cNvPr id="59" name="Abgerundetes Rechteck 58"/>
            <p:cNvSpPr/>
            <p:nvPr/>
          </p:nvSpPr>
          <p:spPr>
            <a:xfrm>
              <a:off x="1571706" y="3110329"/>
              <a:ext cx="327731" cy="555867"/>
            </a:xfrm>
            <a:prstGeom prst="roundRect">
              <a:avLst/>
            </a:prstGeom>
            <a:noFill/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</p:grpSp>
      <p:grpSp>
        <p:nvGrpSpPr>
          <p:cNvPr id="66" name="Gruppieren 65"/>
          <p:cNvGrpSpPr/>
          <p:nvPr/>
        </p:nvGrpSpPr>
        <p:grpSpPr>
          <a:xfrm>
            <a:off x="628928" y="3764971"/>
            <a:ext cx="1669466" cy="1027777"/>
            <a:chOff x="906959" y="774884"/>
            <a:chExt cx="1669466" cy="1027777"/>
          </a:xfrm>
        </p:grpSpPr>
        <p:sp>
          <p:nvSpPr>
            <p:cNvPr id="67" name="Abgerundetes Rechteck 66"/>
            <p:cNvSpPr/>
            <p:nvPr/>
          </p:nvSpPr>
          <p:spPr>
            <a:xfrm>
              <a:off x="1201692" y="774884"/>
              <a:ext cx="1080000" cy="720000"/>
            </a:xfrm>
            <a:prstGeom prst="roundRect">
              <a:avLst/>
            </a:prstGeom>
            <a:solidFill>
              <a:sysClr val="window" lastClr="FFFFFF">
                <a:lumMod val="95000"/>
              </a:sysClr>
            </a:solidFill>
            <a:ln w="28575" cap="flat" cmpd="sng" algn="ctr">
              <a:solidFill>
                <a:sysClr val="windowText" lastClr="000000"/>
              </a:solidFill>
              <a:prstDash val="solid"/>
              <a:miter lim="800000"/>
            </a:ln>
            <a:effectLst/>
          </p:spPr>
          <p:txBody>
            <a:bodyPr rtlCol="0" anchor="ctr"/>
            <a:lstStyle/>
            <a:p>
              <a:pPr algn="ctr" defTabSz="457200">
                <a:defRPr/>
              </a:pPr>
              <a:endParaRPr lang="de-DE" sz="1400" kern="0">
                <a:solidFill>
                  <a:prstClr val="white"/>
                </a:solidFill>
                <a:latin typeface="+mj-lt"/>
              </a:endParaRPr>
            </a:p>
          </p:txBody>
        </p:sp>
        <p:sp>
          <p:nvSpPr>
            <p:cNvPr id="68" name="Textfeld 67"/>
            <p:cNvSpPr txBox="1"/>
            <p:nvPr/>
          </p:nvSpPr>
          <p:spPr>
            <a:xfrm>
              <a:off x="906959" y="1494884"/>
              <a:ext cx="1669466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457200">
                <a:defRPr/>
              </a:pPr>
              <a:r>
                <a:rPr lang="de-DE" sz="1400" b="1" kern="0" dirty="0">
                  <a:solidFill>
                    <a:prstClr val="black"/>
                  </a:solidFill>
                  <a:latin typeface="+mj-lt"/>
                </a:rPr>
                <a:t>Energy </a:t>
              </a:r>
              <a:r>
                <a:rPr lang="de-DE" sz="1400" b="1" kern="0" dirty="0" err="1">
                  <a:solidFill>
                    <a:prstClr val="black"/>
                  </a:solidFill>
                  <a:latin typeface="+mj-lt"/>
                </a:rPr>
                <a:t>Conversion</a:t>
              </a:r>
              <a:endParaRPr lang="de-DE" sz="1400" b="1" kern="0" dirty="0">
                <a:solidFill>
                  <a:prstClr val="black"/>
                </a:solidFill>
                <a:latin typeface="+mj-lt"/>
              </a:endParaRPr>
            </a:p>
          </p:txBody>
        </p:sp>
        <p:grpSp>
          <p:nvGrpSpPr>
            <p:cNvPr id="69" name="Gruppieren 68"/>
            <p:cNvGrpSpPr/>
            <p:nvPr/>
          </p:nvGrpSpPr>
          <p:grpSpPr>
            <a:xfrm>
              <a:off x="1480764" y="898265"/>
              <a:ext cx="494498" cy="485951"/>
              <a:chOff x="1470772" y="841964"/>
              <a:chExt cx="494498" cy="485951"/>
            </a:xfrm>
          </p:grpSpPr>
          <p:sp>
            <p:nvSpPr>
              <p:cNvPr id="73" name="Gleichschenkliges Dreieck 72"/>
              <p:cNvSpPr/>
              <p:nvPr/>
            </p:nvSpPr>
            <p:spPr>
              <a:xfrm>
                <a:off x="1470772" y="841964"/>
                <a:ext cx="494498" cy="485951"/>
              </a:xfrm>
              <a:prstGeom prst="triangle">
                <a:avLst/>
              </a:prstGeom>
              <a:solidFill>
                <a:srgbClr val="C00000"/>
              </a:solidFill>
              <a:ln w="12700" cap="flat" cmpd="sng" algn="ctr">
                <a:solidFill>
                  <a:srgbClr val="C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74" name="Gleichschenkliges Dreieck 73"/>
              <p:cNvSpPr/>
              <p:nvPr/>
            </p:nvSpPr>
            <p:spPr>
              <a:xfrm>
                <a:off x="1470772" y="1033238"/>
                <a:ext cx="353103" cy="290633"/>
              </a:xfrm>
              <a:prstGeom prst="triangle">
                <a:avLst>
                  <a:gd name="adj" fmla="val 29153"/>
                </a:avLst>
              </a:prstGeom>
              <a:solidFill>
                <a:srgbClr val="C00000"/>
              </a:solidFill>
              <a:ln w="12700" cap="flat" cmpd="sng" algn="ctr">
                <a:solidFill>
                  <a:srgbClr val="C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75" name="Gleichschenkliges Dreieck 74"/>
              <p:cNvSpPr/>
              <p:nvPr/>
            </p:nvSpPr>
            <p:spPr>
              <a:xfrm flipH="1">
                <a:off x="1560402" y="913480"/>
                <a:ext cx="396633" cy="410392"/>
              </a:xfrm>
              <a:prstGeom prst="triangle">
                <a:avLst>
                  <a:gd name="adj" fmla="val 29153"/>
                </a:avLst>
              </a:prstGeom>
              <a:solidFill>
                <a:srgbClr val="C00000"/>
              </a:solidFill>
              <a:ln w="12700" cap="flat" cmpd="sng" algn="ctr">
                <a:solidFill>
                  <a:srgbClr val="C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</p:grpSp>
        <p:grpSp>
          <p:nvGrpSpPr>
            <p:cNvPr id="70" name="Gruppieren 69"/>
            <p:cNvGrpSpPr/>
            <p:nvPr/>
          </p:nvGrpSpPr>
          <p:grpSpPr>
            <a:xfrm>
              <a:off x="1581698" y="1146241"/>
              <a:ext cx="287596" cy="238207"/>
              <a:chOff x="3117818" y="290751"/>
              <a:chExt cx="349720" cy="289662"/>
            </a:xfrm>
          </p:grpSpPr>
          <p:sp>
            <p:nvSpPr>
              <p:cNvPr id="71" name="Gleichschenkliges Dreieck 70"/>
              <p:cNvSpPr/>
              <p:nvPr/>
            </p:nvSpPr>
            <p:spPr>
              <a:xfrm>
                <a:off x="3123604" y="339784"/>
                <a:ext cx="343934" cy="240629"/>
              </a:xfrm>
              <a:prstGeom prst="triangle">
                <a:avLst>
                  <a:gd name="adj" fmla="val 38441"/>
                </a:avLst>
              </a:pr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rgbClr val="FFC000">
                    <a:lumMod val="60000"/>
                    <a:lumOff val="40000"/>
                  </a:srgbClr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72" name="Gleichschenkliges Dreieck 71"/>
              <p:cNvSpPr/>
              <p:nvPr/>
            </p:nvSpPr>
            <p:spPr>
              <a:xfrm>
                <a:off x="3117818" y="290751"/>
                <a:ext cx="343934" cy="289662"/>
              </a:xfrm>
              <a:prstGeom prst="triangle">
                <a:avLst>
                  <a:gd name="adj" fmla="val 68495"/>
                </a:avLst>
              </a:prstGeom>
              <a:solidFill>
                <a:srgbClr val="FFC000">
                  <a:lumMod val="60000"/>
                  <a:lumOff val="40000"/>
                </a:srgbClr>
              </a:solidFill>
              <a:ln w="12700" cap="flat" cmpd="sng" algn="ctr">
                <a:solidFill>
                  <a:srgbClr val="FFC000">
                    <a:lumMod val="60000"/>
                    <a:lumOff val="40000"/>
                  </a:srgbClr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</p:grpSp>
      </p:grpSp>
      <p:grpSp>
        <p:nvGrpSpPr>
          <p:cNvPr id="76" name="Gruppieren 75"/>
          <p:cNvGrpSpPr/>
          <p:nvPr/>
        </p:nvGrpSpPr>
        <p:grpSpPr>
          <a:xfrm>
            <a:off x="2658685" y="2306326"/>
            <a:ext cx="1305918" cy="1243220"/>
            <a:chOff x="3392859" y="3305928"/>
            <a:chExt cx="1305918" cy="1243220"/>
          </a:xfrm>
        </p:grpSpPr>
        <p:grpSp>
          <p:nvGrpSpPr>
            <p:cNvPr id="77" name="Gruppieren 76"/>
            <p:cNvGrpSpPr/>
            <p:nvPr/>
          </p:nvGrpSpPr>
          <p:grpSpPr>
            <a:xfrm>
              <a:off x="3392859" y="3305928"/>
              <a:ext cx="1305918" cy="1243220"/>
              <a:chOff x="1102603" y="2661758"/>
              <a:chExt cx="1305918" cy="1243220"/>
            </a:xfrm>
          </p:grpSpPr>
          <p:sp>
            <p:nvSpPr>
              <p:cNvPr id="84" name="Abgerundetes Rechteck 83"/>
              <p:cNvSpPr/>
              <p:nvPr/>
            </p:nvSpPr>
            <p:spPr>
              <a:xfrm>
                <a:off x="1215562" y="2661758"/>
                <a:ext cx="1080000" cy="720000"/>
              </a:xfrm>
              <a:prstGeom prst="roundRect">
                <a:avLst/>
              </a:prstGeom>
              <a:solidFill>
                <a:sysClr val="window" lastClr="FFFFFF">
                  <a:lumMod val="95000"/>
                </a:sysClr>
              </a:solidFill>
              <a:ln w="28575" cap="flat" cmpd="sng" algn="ctr">
                <a:solidFill>
                  <a:sysClr val="windowText" lastClr="000000"/>
                </a:solidFill>
                <a:prstDash val="solid"/>
                <a:miter lim="800000"/>
              </a:ln>
              <a:effectLst/>
            </p:spPr>
            <p:txBody>
              <a:bodyPr rtlCol="0" anchor="ctr"/>
              <a:lstStyle/>
              <a:p>
                <a:pPr algn="ctr" defTabSz="457200">
                  <a:defRPr/>
                </a:pPr>
                <a:endParaRPr lang="de-DE" sz="1400" kern="0">
                  <a:solidFill>
                    <a:prstClr val="white"/>
                  </a:solidFill>
                  <a:latin typeface="+mj-lt"/>
                </a:endParaRPr>
              </a:p>
            </p:txBody>
          </p:sp>
          <p:sp>
            <p:nvSpPr>
              <p:cNvPr id="85" name="Textfeld 84"/>
              <p:cNvSpPr txBox="1"/>
              <p:nvPr/>
            </p:nvSpPr>
            <p:spPr>
              <a:xfrm>
                <a:off x="1102603" y="3381758"/>
                <a:ext cx="1305918" cy="523220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ctr" defTabSz="457200">
                  <a:defRPr/>
                </a:pPr>
                <a:r>
                  <a:rPr lang="de-DE" sz="1400" b="1" kern="0" dirty="0" err="1">
                    <a:solidFill>
                      <a:prstClr val="black"/>
                    </a:solidFill>
                    <a:latin typeface="+mj-lt"/>
                  </a:rPr>
                  <a:t>Heat</a:t>
                </a:r>
                <a:r>
                  <a:rPr lang="de-DE" sz="1400" b="1" kern="0" dirty="0">
                    <a:solidFill>
                      <a:prstClr val="black"/>
                    </a:solidFill>
                    <a:latin typeface="+mj-lt"/>
                  </a:rPr>
                  <a:t> </a:t>
                </a:r>
                <a:r>
                  <a:rPr lang="de-DE" sz="1400" b="1" kern="0" dirty="0" err="1">
                    <a:solidFill>
                      <a:prstClr val="black"/>
                    </a:solidFill>
                    <a:latin typeface="+mj-lt"/>
                  </a:rPr>
                  <a:t>Distribution</a:t>
                </a:r>
                <a:endParaRPr lang="de-DE" sz="1400" b="1" kern="0" dirty="0">
                  <a:solidFill>
                    <a:prstClr val="black"/>
                  </a:solidFill>
                  <a:latin typeface="+mj-lt"/>
                </a:endParaRPr>
              </a:p>
            </p:txBody>
          </p:sp>
        </p:grpSp>
        <p:cxnSp>
          <p:nvCxnSpPr>
            <p:cNvPr id="78" name="Gerader Verbinder 77"/>
            <p:cNvCxnSpPr/>
            <p:nvPr/>
          </p:nvCxnSpPr>
          <p:spPr>
            <a:xfrm flipH="1">
              <a:off x="3625005" y="3621821"/>
              <a:ext cx="695359" cy="0"/>
            </a:xfrm>
            <a:prstGeom prst="line">
              <a:avLst/>
            </a:prstGeom>
            <a:ln w="38100" cap="rnd">
              <a:solidFill>
                <a:srgbClr val="0C679C"/>
              </a:solidFill>
              <a:round/>
              <a:head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9" name="Gerader Verbinder 78"/>
            <p:cNvCxnSpPr/>
            <p:nvPr/>
          </p:nvCxnSpPr>
          <p:spPr>
            <a:xfrm flipH="1">
              <a:off x="3747495" y="3740714"/>
              <a:ext cx="695359" cy="0"/>
            </a:xfrm>
            <a:prstGeom prst="line">
              <a:avLst/>
            </a:prstGeom>
            <a:ln w="38100" cap="rnd">
              <a:solidFill>
                <a:srgbClr val="C00000"/>
              </a:solidFill>
              <a:round/>
              <a:head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0" name="Gerader Verbinder 79"/>
            <p:cNvCxnSpPr/>
            <p:nvPr/>
          </p:nvCxnSpPr>
          <p:spPr>
            <a:xfrm flipH="1">
              <a:off x="3695105" y="3428742"/>
              <a:ext cx="0" cy="180000"/>
            </a:xfrm>
            <a:prstGeom prst="line">
              <a:avLst/>
            </a:prstGeom>
            <a:ln w="38100" cap="rnd">
              <a:solidFill>
                <a:srgbClr val="0C679C"/>
              </a:solidFill>
              <a:round/>
              <a:head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1" name="Gerader Verbinder 80"/>
            <p:cNvCxnSpPr/>
            <p:nvPr/>
          </p:nvCxnSpPr>
          <p:spPr>
            <a:xfrm flipH="1">
              <a:off x="4257080" y="3617890"/>
              <a:ext cx="0" cy="180000"/>
            </a:xfrm>
            <a:prstGeom prst="line">
              <a:avLst/>
            </a:prstGeom>
            <a:ln w="38100" cap="rnd">
              <a:solidFill>
                <a:srgbClr val="0C679C"/>
              </a:solidFill>
              <a:round/>
              <a:head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2" name="Gerader Verbinder 81"/>
            <p:cNvCxnSpPr/>
            <p:nvPr/>
          </p:nvCxnSpPr>
          <p:spPr>
            <a:xfrm flipH="1">
              <a:off x="3833217" y="3536584"/>
              <a:ext cx="0" cy="180000"/>
            </a:xfrm>
            <a:prstGeom prst="line">
              <a:avLst/>
            </a:prstGeom>
            <a:ln w="38100" cap="rnd">
              <a:solidFill>
                <a:srgbClr val="C00000"/>
              </a:solidFill>
              <a:round/>
              <a:head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83" name="Gerader Verbinder 82"/>
            <p:cNvCxnSpPr/>
            <p:nvPr/>
          </p:nvCxnSpPr>
          <p:spPr>
            <a:xfrm flipH="1">
              <a:off x="4371380" y="3741371"/>
              <a:ext cx="0" cy="180000"/>
            </a:xfrm>
            <a:prstGeom prst="line">
              <a:avLst/>
            </a:prstGeom>
            <a:ln w="38100" cap="rnd">
              <a:solidFill>
                <a:srgbClr val="C00000"/>
              </a:solidFill>
              <a:round/>
              <a:headEnd type="none" w="lg" len="lg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90" name="Freeform 135"/>
          <p:cNvSpPr>
            <a:spLocks/>
          </p:cNvSpPr>
          <p:nvPr/>
        </p:nvSpPr>
        <p:spPr bwMode="auto">
          <a:xfrm>
            <a:off x="863986" y="2466266"/>
            <a:ext cx="144000" cy="142875"/>
          </a:xfrm>
          <a:custGeom>
            <a:avLst/>
            <a:gdLst>
              <a:gd name="T0" fmla="*/ 0 w 252"/>
              <a:gd name="T1" fmla="*/ 134 h 268"/>
              <a:gd name="T2" fmla="*/ 2 w 252"/>
              <a:gd name="T3" fmla="*/ 107 h 268"/>
              <a:gd name="T4" fmla="*/ 22 w 252"/>
              <a:gd name="T5" fmla="*/ 59 h 268"/>
              <a:gd name="T6" fmla="*/ 55 w 252"/>
              <a:gd name="T7" fmla="*/ 22 h 268"/>
              <a:gd name="T8" fmla="*/ 101 w 252"/>
              <a:gd name="T9" fmla="*/ 2 h 268"/>
              <a:gd name="T10" fmla="*/ 125 w 252"/>
              <a:gd name="T11" fmla="*/ 0 h 268"/>
              <a:gd name="T12" fmla="*/ 151 w 252"/>
              <a:gd name="T13" fmla="*/ 2 h 268"/>
              <a:gd name="T14" fmla="*/ 197 w 252"/>
              <a:gd name="T15" fmla="*/ 22 h 268"/>
              <a:gd name="T16" fmla="*/ 231 w 252"/>
              <a:gd name="T17" fmla="*/ 59 h 268"/>
              <a:gd name="T18" fmla="*/ 249 w 252"/>
              <a:gd name="T19" fmla="*/ 107 h 268"/>
              <a:gd name="T20" fmla="*/ 252 w 252"/>
              <a:gd name="T21" fmla="*/ 134 h 268"/>
              <a:gd name="T22" fmla="*/ 249 w 252"/>
              <a:gd name="T23" fmla="*/ 162 h 268"/>
              <a:gd name="T24" fmla="*/ 231 w 252"/>
              <a:gd name="T25" fmla="*/ 211 h 268"/>
              <a:gd name="T26" fmla="*/ 197 w 252"/>
              <a:gd name="T27" fmla="*/ 247 h 268"/>
              <a:gd name="T28" fmla="*/ 151 w 252"/>
              <a:gd name="T29" fmla="*/ 267 h 268"/>
              <a:gd name="T30" fmla="*/ 125 w 252"/>
              <a:gd name="T31" fmla="*/ 268 h 268"/>
              <a:gd name="T32" fmla="*/ 101 w 252"/>
              <a:gd name="T33" fmla="*/ 267 h 268"/>
              <a:gd name="T34" fmla="*/ 55 w 252"/>
              <a:gd name="T35" fmla="*/ 247 h 268"/>
              <a:gd name="T36" fmla="*/ 22 w 252"/>
              <a:gd name="T37" fmla="*/ 211 h 268"/>
              <a:gd name="T38" fmla="*/ 2 w 252"/>
              <a:gd name="T39" fmla="*/ 162 h 268"/>
              <a:gd name="T40" fmla="*/ 0 w 252"/>
              <a:gd name="T41" fmla="*/ 134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8">
                <a:moveTo>
                  <a:pt x="0" y="134"/>
                </a:moveTo>
                <a:lnTo>
                  <a:pt x="2" y="107"/>
                </a:lnTo>
                <a:lnTo>
                  <a:pt x="22" y="59"/>
                </a:lnTo>
                <a:lnTo>
                  <a:pt x="55" y="22"/>
                </a:lnTo>
                <a:lnTo>
                  <a:pt x="101" y="2"/>
                </a:lnTo>
                <a:lnTo>
                  <a:pt x="125" y="0"/>
                </a:lnTo>
                <a:lnTo>
                  <a:pt x="151" y="2"/>
                </a:lnTo>
                <a:lnTo>
                  <a:pt x="197" y="22"/>
                </a:lnTo>
                <a:lnTo>
                  <a:pt x="231" y="59"/>
                </a:lnTo>
                <a:lnTo>
                  <a:pt x="249" y="107"/>
                </a:lnTo>
                <a:lnTo>
                  <a:pt x="252" y="134"/>
                </a:lnTo>
                <a:lnTo>
                  <a:pt x="249" y="162"/>
                </a:lnTo>
                <a:lnTo>
                  <a:pt x="231" y="211"/>
                </a:lnTo>
                <a:lnTo>
                  <a:pt x="197" y="247"/>
                </a:lnTo>
                <a:lnTo>
                  <a:pt x="151" y="267"/>
                </a:lnTo>
                <a:lnTo>
                  <a:pt x="125" y="268"/>
                </a:lnTo>
                <a:lnTo>
                  <a:pt x="101" y="267"/>
                </a:lnTo>
                <a:lnTo>
                  <a:pt x="55" y="247"/>
                </a:lnTo>
                <a:lnTo>
                  <a:pt x="22" y="211"/>
                </a:lnTo>
                <a:lnTo>
                  <a:pt x="2" y="162"/>
                </a:lnTo>
                <a:lnTo>
                  <a:pt x="0" y="134"/>
                </a:lnTo>
                <a:close/>
              </a:path>
            </a:pathLst>
          </a:custGeom>
          <a:solidFill>
            <a:srgbClr val="0C679C"/>
          </a:solidFill>
          <a:ln>
            <a:solidFill>
              <a:srgbClr val="0C679C"/>
            </a:solidFill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91" name="Freeform 138"/>
          <p:cNvSpPr>
            <a:spLocks/>
          </p:cNvSpPr>
          <p:nvPr/>
        </p:nvSpPr>
        <p:spPr bwMode="auto">
          <a:xfrm>
            <a:off x="866389" y="2739419"/>
            <a:ext cx="144000" cy="142875"/>
          </a:xfrm>
          <a:custGeom>
            <a:avLst/>
            <a:gdLst>
              <a:gd name="T0" fmla="*/ 0 w 252"/>
              <a:gd name="T1" fmla="*/ 134 h 269"/>
              <a:gd name="T2" fmla="*/ 2 w 252"/>
              <a:gd name="T3" fmla="*/ 106 h 269"/>
              <a:gd name="T4" fmla="*/ 22 w 252"/>
              <a:gd name="T5" fmla="*/ 59 h 269"/>
              <a:gd name="T6" fmla="*/ 55 w 252"/>
              <a:gd name="T7" fmla="*/ 21 h 269"/>
              <a:gd name="T8" fmla="*/ 101 w 252"/>
              <a:gd name="T9" fmla="*/ 1 h 269"/>
              <a:gd name="T10" fmla="*/ 127 w 252"/>
              <a:gd name="T11" fmla="*/ 0 h 269"/>
              <a:gd name="T12" fmla="*/ 151 w 252"/>
              <a:gd name="T13" fmla="*/ 1 h 269"/>
              <a:gd name="T14" fmla="*/ 197 w 252"/>
              <a:gd name="T15" fmla="*/ 21 h 269"/>
              <a:gd name="T16" fmla="*/ 231 w 252"/>
              <a:gd name="T17" fmla="*/ 59 h 269"/>
              <a:gd name="T18" fmla="*/ 249 w 252"/>
              <a:gd name="T19" fmla="*/ 106 h 269"/>
              <a:gd name="T20" fmla="*/ 252 w 252"/>
              <a:gd name="T21" fmla="*/ 134 h 269"/>
              <a:gd name="T22" fmla="*/ 249 w 252"/>
              <a:gd name="T23" fmla="*/ 161 h 269"/>
              <a:gd name="T24" fmla="*/ 231 w 252"/>
              <a:gd name="T25" fmla="*/ 210 h 269"/>
              <a:gd name="T26" fmla="*/ 197 w 252"/>
              <a:gd name="T27" fmla="*/ 246 h 269"/>
              <a:gd name="T28" fmla="*/ 151 w 252"/>
              <a:gd name="T29" fmla="*/ 266 h 269"/>
              <a:gd name="T30" fmla="*/ 127 w 252"/>
              <a:gd name="T31" fmla="*/ 269 h 269"/>
              <a:gd name="T32" fmla="*/ 101 w 252"/>
              <a:gd name="T33" fmla="*/ 266 h 269"/>
              <a:gd name="T34" fmla="*/ 55 w 252"/>
              <a:gd name="T35" fmla="*/ 246 h 269"/>
              <a:gd name="T36" fmla="*/ 22 w 252"/>
              <a:gd name="T37" fmla="*/ 210 h 269"/>
              <a:gd name="T38" fmla="*/ 2 w 252"/>
              <a:gd name="T39" fmla="*/ 161 h 269"/>
              <a:gd name="T40" fmla="*/ 0 w 252"/>
              <a:gd name="T41" fmla="*/ 134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9">
                <a:moveTo>
                  <a:pt x="0" y="134"/>
                </a:moveTo>
                <a:lnTo>
                  <a:pt x="2" y="106"/>
                </a:lnTo>
                <a:lnTo>
                  <a:pt x="22" y="59"/>
                </a:lnTo>
                <a:lnTo>
                  <a:pt x="55" y="21"/>
                </a:lnTo>
                <a:lnTo>
                  <a:pt x="101" y="1"/>
                </a:lnTo>
                <a:lnTo>
                  <a:pt x="127" y="0"/>
                </a:lnTo>
                <a:lnTo>
                  <a:pt x="151" y="1"/>
                </a:lnTo>
                <a:lnTo>
                  <a:pt x="197" y="21"/>
                </a:lnTo>
                <a:lnTo>
                  <a:pt x="231" y="59"/>
                </a:lnTo>
                <a:lnTo>
                  <a:pt x="249" y="106"/>
                </a:lnTo>
                <a:lnTo>
                  <a:pt x="252" y="134"/>
                </a:lnTo>
                <a:lnTo>
                  <a:pt x="249" y="161"/>
                </a:lnTo>
                <a:lnTo>
                  <a:pt x="231" y="210"/>
                </a:lnTo>
                <a:lnTo>
                  <a:pt x="197" y="246"/>
                </a:lnTo>
                <a:lnTo>
                  <a:pt x="151" y="266"/>
                </a:lnTo>
                <a:lnTo>
                  <a:pt x="127" y="269"/>
                </a:lnTo>
                <a:lnTo>
                  <a:pt x="101" y="266"/>
                </a:lnTo>
                <a:lnTo>
                  <a:pt x="55" y="246"/>
                </a:lnTo>
                <a:lnTo>
                  <a:pt x="22" y="210"/>
                </a:lnTo>
                <a:lnTo>
                  <a:pt x="2" y="161"/>
                </a:lnTo>
                <a:lnTo>
                  <a:pt x="0" y="134"/>
                </a:lnTo>
                <a:close/>
              </a:path>
            </a:pathLst>
          </a:custGeom>
          <a:solidFill>
            <a:schemeClr val="bg1"/>
          </a:solidFill>
          <a:ln w="26988">
            <a:solidFill>
              <a:srgbClr val="0C679C"/>
            </a:solidFill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92" name="Line 148"/>
          <p:cNvSpPr>
            <a:spLocks noChangeShapeType="1"/>
          </p:cNvSpPr>
          <p:nvPr/>
        </p:nvSpPr>
        <p:spPr bwMode="auto">
          <a:xfrm>
            <a:off x="416950" y="2549066"/>
            <a:ext cx="0" cy="1696126"/>
          </a:xfrm>
          <a:prstGeom prst="line">
            <a:avLst/>
          </a:prstGeom>
          <a:noFill/>
          <a:ln w="26988" cap="rnd">
            <a:solidFill>
              <a:srgbClr val="0C679C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93" name="Line 149"/>
          <p:cNvSpPr>
            <a:spLocks noChangeShapeType="1"/>
          </p:cNvSpPr>
          <p:nvPr/>
        </p:nvSpPr>
        <p:spPr bwMode="auto">
          <a:xfrm flipH="1">
            <a:off x="416949" y="4245192"/>
            <a:ext cx="498475" cy="0"/>
          </a:xfrm>
          <a:prstGeom prst="line">
            <a:avLst/>
          </a:prstGeom>
          <a:noFill/>
          <a:ln w="26988" cap="rnd">
            <a:solidFill>
              <a:srgbClr val="0C679C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grpSp>
        <p:nvGrpSpPr>
          <p:cNvPr id="94" name="Gruppieren 93"/>
          <p:cNvGrpSpPr/>
          <p:nvPr/>
        </p:nvGrpSpPr>
        <p:grpSpPr>
          <a:xfrm>
            <a:off x="5198300" y="2533844"/>
            <a:ext cx="931855" cy="190500"/>
            <a:chOff x="5932473" y="3533446"/>
            <a:chExt cx="931855" cy="190500"/>
          </a:xfrm>
          <a:solidFill>
            <a:srgbClr val="C00000"/>
          </a:solidFill>
        </p:grpSpPr>
        <p:sp>
          <p:nvSpPr>
            <p:cNvPr id="95" name="Rectangle 89"/>
            <p:cNvSpPr>
              <a:spLocks noChangeArrowheads="1"/>
            </p:cNvSpPr>
            <p:nvPr/>
          </p:nvSpPr>
          <p:spPr bwMode="auto">
            <a:xfrm>
              <a:off x="6719865" y="3533446"/>
              <a:ext cx="144463" cy="190500"/>
            </a:xfrm>
            <a:prstGeom prst="rect">
              <a:avLst/>
            </a:prstGeom>
            <a:grpFill/>
            <a:ln w="12700">
              <a:solidFill>
                <a:srgbClr val="C00000"/>
              </a:solidFill>
              <a:prstDash val="solid"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96" name="Line 154"/>
            <p:cNvSpPr>
              <a:spLocks noChangeShapeType="1"/>
            </p:cNvSpPr>
            <p:nvPr/>
          </p:nvSpPr>
          <p:spPr bwMode="auto">
            <a:xfrm>
              <a:off x="6010643" y="3628696"/>
              <a:ext cx="709224" cy="0"/>
            </a:xfrm>
            <a:prstGeom prst="line">
              <a:avLst/>
            </a:prstGeom>
            <a:grpFill/>
            <a:ln w="26988" cap="rnd">
              <a:solidFill>
                <a:srgbClr val="C00000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97" name="Rectangle 89"/>
            <p:cNvSpPr>
              <a:spLocks noChangeArrowheads="1"/>
            </p:cNvSpPr>
            <p:nvPr/>
          </p:nvSpPr>
          <p:spPr bwMode="auto">
            <a:xfrm>
              <a:off x="5932473" y="3533446"/>
              <a:ext cx="144463" cy="190500"/>
            </a:xfrm>
            <a:prstGeom prst="rect">
              <a:avLst/>
            </a:prstGeom>
            <a:grpFill/>
            <a:ln w="12700">
              <a:solidFill>
                <a:srgbClr val="C00000"/>
              </a:solidFill>
              <a:prstDash val="solid"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98" name="Gruppieren 97"/>
          <p:cNvGrpSpPr/>
          <p:nvPr/>
        </p:nvGrpSpPr>
        <p:grpSpPr>
          <a:xfrm>
            <a:off x="6660790" y="582508"/>
            <a:ext cx="933696" cy="1363706"/>
            <a:chOff x="7394964" y="1582110"/>
            <a:chExt cx="933696" cy="1363706"/>
          </a:xfrm>
          <a:solidFill>
            <a:srgbClr val="C00000"/>
          </a:solidFill>
        </p:grpSpPr>
        <p:sp>
          <p:nvSpPr>
            <p:cNvPr id="99" name="Line 153"/>
            <p:cNvSpPr>
              <a:spLocks noChangeShapeType="1"/>
            </p:cNvSpPr>
            <p:nvPr/>
          </p:nvSpPr>
          <p:spPr bwMode="auto">
            <a:xfrm flipV="1">
              <a:off x="7490214" y="2587059"/>
              <a:ext cx="0" cy="287687"/>
            </a:xfrm>
            <a:prstGeom prst="line">
              <a:avLst/>
            </a:prstGeom>
            <a:grpFill/>
            <a:ln w="26988" cap="rnd">
              <a:solidFill>
                <a:srgbClr val="C00000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0" name="Rectangle 89"/>
            <p:cNvSpPr>
              <a:spLocks noChangeArrowheads="1"/>
            </p:cNvSpPr>
            <p:nvPr/>
          </p:nvSpPr>
          <p:spPr bwMode="auto">
            <a:xfrm>
              <a:off x="7983443" y="1582110"/>
              <a:ext cx="144463" cy="190500"/>
            </a:xfrm>
            <a:prstGeom prst="rect">
              <a:avLst/>
            </a:prstGeom>
            <a:grpFill/>
            <a:ln w="12700">
              <a:solidFill>
                <a:srgbClr val="C00000"/>
              </a:solidFill>
              <a:prstDash val="solid"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1" name="Rectangle 89"/>
            <p:cNvSpPr>
              <a:spLocks noChangeArrowheads="1"/>
            </p:cNvSpPr>
            <p:nvPr/>
          </p:nvSpPr>
          <p:spPr bwMode="auto">
            <a:xfrm rot="5400000">
              <a:off x="7417982" y="2778335"/>
              <a:ext cx="144463" cy="190500"/>
            </a:xfrm>
            <a:prstGeom prst="rect">
              <a:avLst/>
            </a:prstGeom>
            <a:grpFill/>
            <a:ln w="12700">
              <a:solidFill>
                <a:srgbClr val="C00000"/>
              </a:solidFill>
              <a:prstDash val="solid"/>
              <a:miter lim="800000"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2" name="Line 154"/>
            <p:cNvSpPr>
              <a:spLocks noChangeShapeType="1"/>
            </p:cNvSpPr>
            <p:nvPr/>
          </p:nvSpPr>
          <p:spPr bwMode="auto">
            <a:xfrm>
              <a:off x="7490212" y="2587059"/>
              <a:ext cx="838447" cy="0"/>
            </a:xfrm>
            <a:prstGeom prst="line">
              <a:avLst/>
            </a:prstGeom>
            <a:grpFill/>
            <a:ln w="26988" cap="rnd">
              <a:solidFill>
                <a:srgbClr val="C00000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3" name="Line 154"/>
            <p:cNvSpPr>
              <a:spLocks noChangeShapeType="1"/>
            </p:cNvSpPr>
            <p:nvPr/>
          </p:nvSpPr>
          <p:spPr bwMode="auto">
            <a:xfrm>
              <a:off x="8055674" y="1677360"/>
              <a:ext cx="272986" cy="0"/>
            </a:xfrm>
            <a:prstGeom prst="line">
              <a:avLst/>
            </a:prstGeom>
            <a:grpFill/>
            <a:ln w="26988" cap="rnd">
              <a:solidFill>
                <a:srgbClr val="C00000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4" name="Line 153"/>
            <p:cNvSpPr>
              <a:spLocks noChangeShapeType="1"/>
            </p:cNvSpPr>
            <p:nvPr/>
          </p:nvSpPr>
          <p:spPr bwMode="auto">
            <a:xfrm flipV="1">
              <a:off x="8328660" y="1688795"/>
              <a:ext cx="0" cy="898264"/>
            </a:xfrm>
            <a:prstGeom prst="line">
              <a:avLst/>
            </a:prstGeom>
            <a:grpFill/>
            <a:ln w="26988" cap="rnd">
              <a:solidFill>
                <a:srgbClr val="C00000"/>
              </a:solidFill>
              <a:prstDash val="solid"/>
              <a:round/>
              <a:headEnd/>
              <a:tailEnd/>
            </a:ln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105" name="Gruppieren 104"/>
          <p:cNvGrpSpPr/>
          <p:nvPr/>
        </p:nvGrpSpPr>
        <p:grpSpPr>
          <a:xfrm>
            <a:off x="7146177" y="455508"/>
            <a:ext cx="540139" cy="1419635"/>
            <a:chOff x="7880350" y="1455110"/>
            <a:chExt cx="540139" cy="1419635"/>
          </a:xfrm>
        </p:grpSpPr>
        <p:sp>
          <p:nvSpPr>
            <p:cNvPr id="106" name="Line 154"/>
            <p:cNvSpPr>
              <a:spLocks noChangeShapeType="1"/>
            </p:cNvSpPr>
            <p:nvPr/>
          </p:nvSpPr>
          <p:spPr bwMode="auto">
            <a:xfrm>
              <a:off x="8048473" y="1455110"/>
              <a:ext cx="365278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non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7" name="Line 153"/>
            <p:cNvSpPr>
              <a:spLocks noChangeShapeType="1"/>
            </p:cNvSpPr>
            <p:nvPr/>
          </p:nvSpPr>
          <p:spPr bwMode="auto">
            <a:xfrm flipV="1">
              <a:off x="8420489" y="1455110"/>
              <a:ext cx="0" cy="1261655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8" name="Line 154"/>
            <p:cNvSpPr>
              <a:spLocks noChangeShapeType="1"/>
            </p:cNvSpPr>
            <p:nvPr/>
          </p:nvSpPr>
          <p:spPr bwMode="auto">
            <a:xfrm>
              <a:off x="7880350" y="2716765"/>
              <a:ext cx="540139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09" name="Line 153"/>
            <p:cNvSpPr>
              <a:spLocks noChangeShapeType="1"/>
            </p:cNvSpPr>
            <p:nvPr/>
          </p:nvSpPr>
          <p:spPr bwMode="auto">
            <a:xfrm>
              <a:off x="7880350" y="2716764"/>
              <a:ext cx="0" cy="157981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 type="triangle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110" name="Gruppieren 109"/>
          <p:cNvGrpSpPr/>
          <p:nvPr/>
        </p:nvGrpSpPr>
        <p:grpSpPr>
          <a:xfrm>
            <a:off x="6452556" y="906467"/>
            <a:ext cx="1005826" cy="967517"/>
            <a:chOff x="7186730" y="1455109"/>
            <a:chExt cx="1005826" cy="967517"/>
          </a:xfrm>
        </p:grpSpPr>
        <p:sp>
          <p:nvSpPr>
            <p:cNvPr id="111" name="Line 154"/>
            <p:cNvSpPr>
              <a:spLocks noChangeShapeType="1"/>
            </p:cNvSpPr>
            <p:nvPr/>
          </p:nvSpPr>
          <p:spPr bwMode="auto">
            <a:xfrm>
              <a:off x="8048473" y="1455110"/>
              <a:ext cx="143694" cy="0"/>
            </a:xfrm>
            <a:prstGeom prst="line">
              <a:avLst/>
            </a:prstGeom>
            <a:noFill/>
            <a:ln w="26988" cap="rnd">
              <a:solidFill>
                <a:srgbClr val="FFD966"/>
              </a:solidFill>
              <a:prstDash val="solid"/>
              <a:round/>
              <a:headEnd type="non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2" name="Line 153"/>
            <p:cNvSpPr>
              <a:spLocks noChangeShapeType="1"/>
            </p:cNvSpPr>
            <p:nvPr/>
          </p:nvSpPr>
          <p:spPr bwMode="auto">
            <a:xfrm flipV="1">
              <a:off x="8192556" y="1455109"/>
              <a:ext cx="0" cy="558526"/>
            </a:xfrm>
            <a:prstGeom prst="line">
              <a:avLst/>
            </a:prstGeom>
            <a:noFill/>
            <a:ln w="26988" cap="rnd">
              <a:solidFill>
                <a:srgbClr val="FFD966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3" name="Line 154"/>
            <p:cNvSpPr>
              <a:spLocks noChangeShapeType="1"/>
            </p:cNvSpPr>
            <p:nvPr/>
          </p:nvSpPr>
          <p:spPr bwMode="auto">
            <a:xfrm>
              <a:off x="7204583" y="2016678"/>
              <a:ext cx="974922" cy="0"/>
            </a:xfrm>
            <a:prstGeom prst="line">
              <a:avLst/>
            </a:prstGeom>
            <a:noFill/>
            <a:ln w="26988" cap="rnd">
              <a:solidFill>
                <a:srgbClr val="FFD966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14" name="Line 153"/>
            <p:cNvSpPr>
              <a:spLocks noChangeShapeType="1"/>
            </p:cNvSpPr>
            <p:nvPr/>
          </p:nvSpPr>
          <p:spPr bwMode="auto">
            <a:xfrm>
              <a:off x="7186730" y="2016677"/>
              <a:ext cx="0" cy="405949"/>
            </a:xfrm>
            <a:prstGeom prst="line">
              <a:avLst/>
            </a:prstGeom>
            <a:noFill/>
            <a:ln w="26988" cap="rnd">
              <a:solidFill>
                <a:srgbClr val="FFD966"/>
              </a:solidFill>
              <a:prstDash val="solid"/>
              <a:round/>
              <a:headEnd/>
              <a:tailEnd type="triangle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sp>
        <p:nvSpPr>
          <p:cNvPr id="115" name="Freeform 135"/>
          <p:cNvSpPr>
            <a:spLocks/>
          </p:cNvSpPr>
          <p:nvPr/>
        </p:nvSpPr>
        <p:spPr bwMode="auto">
          <a:xfrm>
            <a:off x="1940704" y="2742266"/>
            <a:ext cx="144000" cy="142875"/>
          </a:xfrm>
          <a:custGeom>
            <a:avLst/>
            <a:gdLst>
              <a:gd name="T0" fmla="*/ 0 w 252"/>
              <a:gd name="T1" fmla="*/ 134 h 268"/>
              <a:gd name="T2" fmla="*/ 2 w 252"/>
              <a:gd name="T3" fmla="*/ 107 h 268"/>
              <a:gd name="T4" fmla="*/ 22 w 252"/>
              <a:gd name="T5" fmla="*/ 59 h 268"/>
              <a:gd name="T6" fmla="*/ 55 w 252"/>
              <a:gd name="T7" fmla="*/ 22 h 268"/>
              <a:gd name="T8" fmla="*/ 101 w 252"/>
              <a:gd name="T9" fmla="*/ 2 h 268"/>
              <a:gd name="T10" fmla="*/ 125 w 252"/>
              <a:gd name="T11" fmla="*/ 0 h 268"/>
              <a:gd name="T12" fmla="*/ 151 w 252"/>
              <a:gd name="T13" fmla="*/ 2 h 268"/>
              <a:gd name="T14" fmla="*/ 197 w 252"/>
              <a:gd name="T15" fmla="*/ 22 h 268"/>
              <a:gd name="T16" fmla="*/ 231 w 252"/>
              <a:gd name="T17" fmla="*/ 59 h 268"/>
              <a:gd name="T18" fmla="*/ 249 w 252"/>
              <a:gd name="T19" fmla="*/ 107 h 268"/>
              <a:gd name="T20" fmla="*/ 252 w 252"/>
              <a:gd name="T21" fmla="*/ 134 h 268"/>
              <a:gd name="T22" fmla="*/ 249 w 252"/>
              <a:gd name="T23" fmla="*/ 162 h 268"/>
              <a:gd name="T24" fmla="*/ 231 w 252"/>
              <a:gd name="T25" fmla="*/ 211 h 268"/>
              <a:gd name="T26" fmla="*/ 197 w 252"/>
              <a:gd name="T27" fmla="*/ 247 h 268"/>
              <a:gd name="T28" fmla="*/ 151 w 252"/>
              <a:gd name="T29" fmla="*/ 267 h 268"/>
              <a:gd name="T30" fmla="*/ 125 w 252"/>
              <a:gd name="T31" fmla="*/ 268 h 268"/>
              <a:gd name="T32" fmla="*/ 101 w 252"/>
              <a:gd name="T33" fmla="*/ 267 h 268"/>
              <a:gd name="T34" fmla="*/ 55 w 252"/>
              <a:gd name="T35" fmla="*/ 247 h 268"/>
              <a:gd name="T36" fmla="*/ 22 w 252"/>
              <a:gd name="T37" fmla="*/ 211 h 268"/>
              <a:gd name="T38" fmla="*/ 2 w 252"/>
              <a:gd name="T39" fmla="*/ 162 h 268"/>
              <a:gd name="T40" fmla="*/ 0 w 252"/>
              <a:gd name="T41" fmla="*/ 134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8">
                <a:moveTo>
                  <a:pt x="0" y="134"/>
                </a:moveTo>
                <a:lnTo>
                  <a:pt x="2" y="107"/>
                </a:lnTo>
                <a:lnTo>
                  <a:pt x="22" y="59"/>
                </a:lnTo>
                <a:lnTo>
                  <a:pt x="55" y="22"/>
                </a:lnTo>
                <a:lnTo>
                  <a:pt x="101" y="2"/>
                </a:lnTo>
                <a:lnTo>
                  <a:pt x="125" y="0"/>
                </a:lnTo>
                <a:lnTo>
                  <a:pt x="151" y="2"/>
                </a:lnTo>
                <a:lnTo>
                  <a:pt x="197" y="22"/>
                </a:lnTo>
                <a:lnTo>
                  <a:pt x="231" y="59"/>
                </a:lnTo>
                <a:lnTo>
                  <a:pt x="249" y="107"/>
                </a:lnTo>
                <a:lnTo>
                  <a:pt x="252" y="134"/>
                </a:lnTo>
                <a:lnTo>
                  <a:pt x="249" y="162"/>
                </a:lnTo>
                <a:lnTo>
                  <a:pt x="231" y="211"/>
                </a:lnTo>
                <a:lnTo>
                  <a:pt x="197" y="247"/>
                </a:lnTo>
                <a:lnTo>
                  <a:pt x="151" y="267"/>
                </a:lnTo>
                <a:lnTo>
                  <a:pt x="125" y="268"/>
                </a:lnTo>
                <a:lnTo>
                  <a:pt x="101" y="267"/>
                </a:lnTo>
                <a:lnTo>
                  <a:pt x="55" y="247"/>
                </a:lnTo>
                <a:lnTo>
                  <a:pt x="22" y="211"/>
                </a:lnTo>
                <a:lnTo>
                  <a:pt x="2" y="162"/>
                </a:lnTo>
                <a:lnTo>
                  <a:pt x="0" y="134"/>
                </a:lnTo>
                <a:close/>
              </a:path>
            </a:pathLst>
          </a:custGeom>
          <a:solidFill>
            <a:srgbClr val="0C679C"/>
          </a:solidFill>
          <a:ln>
            <a:solidFill>
              <a:srgbClr val="0C679C"/>
            </a:solidFill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16" name="Freeform 138"/>
          <p:cNvSpPr>
            <a:spLocks/>
          </p:cNvSpPr>
          <p:nvPr/>
        </p:nvSpPr>
        <p:spPr bwMode="auto">
          <a:xfrm>
            <a:off x="1943107" y="2466266"/>
            <a:ext cx="144000" cy="142875"/>
          </a:xfrm>
          <a:custGeom>
            <a:avLst/>
            <a:gdLst>
              <a:gd name="T0" fmla="*/ 0 w 252"/>
              <a:gd name="T1" fmla="*/ 134 h 269"/>
              <a:gd name="T2" fmla="*/ 2 w 252"/>
              <a:gd name="T3" fmla="*/ 106 h 269"/>
              <a:gd name="T4" fmla="*/ 22 w 252"/>
              <a:gd name="T5" fmla="*/ 59 h 269"/>
              <a:gd name="T6" fmla="*/ 55 w 252"/>
              <a:gd name="T7" fmla="*/ 21 h 269"/>
              <a:gd name="T8" fmla="*/ 101 w 252"/>
              <a:gd name="T9" fmla="*/ 1 h 269"/>
              <a:gd name="T10" fmla="*/ 127 w 252"/>
              <a:gd name="T11" fmla="*/ 0 h 269"/>
              <a:gd name="T12" fmla="*/ 151 w 252"/>
              <a:gd name="T13" fmla="*/ 1 h 269"/>
              <a:gd name="T14" fmla="*/ 197 w 252"/>
              <a:gd name="T15" fmla="*/ 21 h 269"/>
              <a:gd name="T16" fmla="*/ 231 w 252"/>
              <a:gd name="T17" fmla="*/ 59 h 269"/>
              <a:gd name="T18" fmla="*/ 249 w 252"/>
              <a:gd name="T19" fmla="*/ 106 h 269"/>
              <a:gd name="T20" fmla="*/ 252 w 252"/>
              <a:gd name="T21" fmla="*/ 134 h 269"/>
              <a:gd name="T22" fmla="*/ 249 w 252"/>
              <a:gd name="T23" fmla="*/ 161 h 269"/>
              <a:gd name="T24" fmla="*/ 231 w 252"/>
              <a:gd name="T25" fmla="*/ 210 h 269"/>
              <a:gd name="T26" fmla="*/ 197 w 252"/>
              <a:gd name="T27" fmla="*/ 246 h 269"/>
              <a:gd name="T28" fmla="*/ 151 w 252"/>
              <a:gd name="T29" fmla="*/ 266 h 269"/>
              <a:gd name="T30" fmla="*/ 127 w 252"/>
              <a:gd name="T31" fmla="*/ 269 h 269"/>
              <a:gd name="T32" fmla="*/ 101 w 252"/>
              <a:gd name="T33" fmla="*/ 266 h 269"/>
              <a:gd name="T34" fmla="*/ 55 w 252"/>
              <a:gd name="T35" fmla="*/ 246 h 269"/>
              <a:gd name="T36" fmla="*/ 22 w 252"/>
              <a:gd name="T37" fmla="*/ 210 h 269"/>
              <a:gd name="T38" fmla="*/ 2 w 252"/>
              <a:gd name="T39" fmla="*/ 161 h 269"/>
              <a:gd name="T40" fmla="*/ 0 w 252"/>
              <a:gd name="T41" fmla="*/ 134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9">
                <a:moveTo>
                  <a:pt x="0" y="134"/>
                </a:moveTo>
                <a:lnTo>
                  <a:pt x="2" y="106"/>
                </a:lnTo>
                <a:lnTo>
                  <a:pt x="22" y="59"/>
                </a:lnTo>
                <a:lnTo>
                  <a:pt x="55" y="21"/>
                </a:lnTo>
                <a:lnTo>
                  <a:pt x="101" y="1"/>
                </a:lnTo>
                <a:lnTo>
                  <a:pt x="127" y="0"/>
                </a:lnTo>
                <a:lnTo>
                  <a:pt x="151" y="1"/>
                </a:lnTo>
                <a:lnTo>
                  <a:pt x="197" y="21"/>
                </a:lnTo>
                <a:lnTo>
                  <a:pt x="231" y="59"/>
                </a:lnTo>
                <a:lnTo>
                  <a:pt x="249" y="106"/>
                </a:lnTo>
                <a:lnTo>
                  <a:pt x="252" y="134"/>
                </a:lnTo>
                <a:lnTo>
                  <a:pt x="249" y="161"/>
                </a:lnTo>
                <a:lnTo>
                  <a:pt x="231" y="210"/>
                </a:lnTo>
                <a:lnTo>
                  <a:pt x="197" y="246"/>
                </a:lnTo>
                <a:lnTo>
                  <a:pt x="151" y="266"/>
                </a:lnTo>
                <a:lnTo>
                  <a:pt x="127" y="269"/>
                </a:lnTo>
                <a:lnTo>
                  <a:pt x="101" y="266"/>
                </a:lnTo>
                <a:lnTo>
                  <a:pt x="55" y="246"/>
                </a:lnTo>
                <a:lnTo>
                  <a:pt x="22" y="210"/>
                </a:lnTo>
                <a:lnTo>
                  <a:pt x="2" y="161"/>
                </a:lnTo>
                <a:lnTo>
                  <a:pt x="0" y="134"/>
                </a:lnTo>
                <a:close/>
              </a:path>
            </a:pathLst>
          </a:custGeom>
          <a:solidFill>
            <a:schemeClr val="bg1"/>
          </a:solidFill>
          <a:ln w="26988">
            <a:solidFill>
              <a:srgbClr val="0C679C"/>
            </a:solidFill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17" name="Freeform 135"/>
          <p:cNvSpPr>
            <a:spLocks/>
          </p:cNvSpPr>
          <p:nvPr/>
        </p:nvSpPr>
        <p:spPr bwMode="auto">
          <a:xfrm>
            <a:off x="3782652" y="2742266"/>
            <a:ext cx="144000" cy="142875"/>
          </a:xfrm>
          <a:custGeom>
            <a:avLst/>
            <a:gdLst>
              <a:gd name="T0" fmla="*/ 0 w 252"/>
              <a:gd name="T1" fmla="*/ 134 h 268"/>
              <a:gd name="T2" fmla="*/ 2 w 252"/>
              <a:gd name="T3" fmla="*/ 107 h 268"/>
              <a:gd name="T4" fmla="*/ 22 w 252"/>
              <a:gd name="T5" fmla="*/ 59 h 268"/>
              <a:gd name="T6" fmla="*/ 55 w 252"/>
              <a:gd name="T7" fmla="*/ 22 h 268"/>
              <a:gd name="T8" fmla="*/ 101 w 252"/>
              <a:gd name="T9" fmla="*/ 2 h 268"/>
              <a:gd name="T10" fmla="*/ 125 w 252"/>
              <a:gd name="T11" fmla="*/ 0 h 268"/>
              <a:gd name="T12" fmla="*/ 151 w 252"/>
              <a:gd name="T13" fmla="*/ 2 h 268"/>
              <a:gd name="T14" fmla="*/ 197 w 252"/>
              <a:gd name="T15" fmla="*/ 22 h 268"/>
              <a:gd name="T16" fmla="*/ 231 w 252"/>
              <a:gd name="T17" fmla="*/ 59 h 268"/>
              <a:gd name="T18" fmla="*/ 249 w 252"/>
              <a:gd name="T19" fmla="*/ 107 h 268"/>
              <a:gd name="T20" fmla="*/ 252 w 252"/>
              <a:gd name="T21" fmla="*/ 134 h 268"/>
              <a:gd name="T22" fmla="*/ 249 w 252"/>
              <a:gd name="T23" fmla="*/ 162 h 268"/>
              <a:gd name="T24" fmla="*/ 231 w 252"/>
              <a:gd name="T25" fmla="*/ 211 h 268"/>
              <a:gd name="T26" fmla="*/ 197 w 252"/>
              <a:gd name="T27" fmla="*/ 247 h 268"/>
              <a:gd name="T28" fmla="*/ 151 w 252"/>
              <a:gd name="T29" fmla="*/ 267 h 268"/>
              <a:gd name="T30" fmla="*/ 125 w 252"/>
              <a:gd name="T31" fmla="*/ 268 h 268"/>
              <a:gd name="T32" fmla="*/ 101 w 252"/>
              <a:gd name="T33" fmla="*/ 267 h 268"/>
              <a:gd name="T34" fmla="*/ 55 w 252"/>
              <a:gd name="T35" fmla="*/ 247 h 268"/>
              <a:gd name="T36" fmla="*/ 22 w 252"/>
              <a:gd name="T37" fmla="*/ 211 h 268"/>
              <a:gd name="T38" fmla="*/ 2 w 252"/>
              <a:gd name="T39" fmla="*/ 162 h 268"/>
              <a:gd name="T40" fmla="*/ 0 w 252"/>
              <a:gd name="T41" fmla="*/ 134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8">
                <a:moveTo>
                  <a:pt x="0" y="134"/>
                </a:moveTo>
                <a:lnTo>
                  <a:pt x="2" y="107"/>
                </a:lnTo>
                <a:lnTo>
                  <a:pt x="22" y="59"/>
                </a:lnTo>
                <a:lnTo>
                  <a:pt x="55" y="22"/>
                </a:lnTo>
                <a:lnTo>
                  <a:pt x="101" y="2"/>
                </a:lnTo>
                <a:lnTo>
                  <a:pt x="125" y="0"/>
                </a:lnTo>
                <a:lnTo>
                  <a:pt x="151" y="2"/>
                </a:lnTo>
                <a:lnTo>
                  <a:pt x="197" y="22"/>
                </a:lnTo>
                <a:lnTo>
                  <a:pt x="231" y="59"/>
                </a:lnTo>
                <a:lnTo>
                  <a:pt x="249" y="107"/>
                </a:lnTo>
                <a:lnTo>
                  <a:pt x="252" y="134"/>
                </a:lnTo>
                <a:lnTo>
                  <a:pt x="249" y="162"/>
                </a:lnTo>
                <a:lnTo>
                  <a:pt x="231" y="211"/>
                </a:lnTo>
                <a:lnTo>
                  <a:pt x="197" y="247"/>
                </a:lnTo>
                <a:lnTo>
                  <a:pt x="151" y="267"/>
                </a:lnTo>
                <a:lnTo>
                  <a:pt x="125" y="268"/>
                </a:lnTo>
                <a:lnTo>
                  <a:pt x="101" y="267"/>
                </a:lnTo>
                <a:lnTo>
                  <a:pt x="55" y="247"/>
                </a:lnTo>
                <a:lnTo>
                  <a:pt x="22" y="211"/>
                </a:lnTo>
                <a:lnTo>
                  <a:pt x="2" y="162"/>
                </a:lnTo>
                <a:lnTo>
                  <a:pt x="0" y="134"/>
                </a:lnTo>
                <a:close/>
              </a:path>
            </a:pathLst>
          </a:custGeom>
          <a:solidFill>
            <a:srgbClr val="0C679C"/>
          </a:solidFill>
          <a:ln>
            <a:solidFill>
              <a:srgbClr val="0C679C"/>
            </a:solidFill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18" name="Freeform 138"/>
          <p:cNvSpPr>
            <a:spLocks/>
          </p:cNvSpPr>
          <p:nvPr/>
        </p:nvSpPr>
        <p:spPr bwMode="auto">
          <a:xfrm>
            <a:off x="3785055" y="2466266"/>
            <a:ext cx="144000" cy="142875"/>
          </a:xfrm>
          <a:custGeom>
            <a:avLst/>
            <a:gdLst>
              <a:gd name="T0" fmla="*/ 0 w 252"/>
              <a:gd name="T1" fmla="*/ 134 h 269"/>
              <a:gd name="T2" fmla="*/ 2 w 252"/>
              <a:gd name="T3" fmla="*/ 106 h 269"/>
              <a:gd name="T4" fmla="*/ 22 w 252"/>
              <a:gd name="T5" fmla="*/ 59 h 269"/>
              <a:gd name="T6" fmla="*/ 55 w 252"/>
              <a:gd name="T7" fmla="*/ 21 h 269"/>
              <a:gd name="T8" fmla="*/ 101 w 252"/>
              <a:gd name="T9" fmla="*/ 1 h 269"/>
              <a:gd name="T10" fmla="*/ 127 w 252"/>
              <a:gd name="T11" fmla="*/ 0 h 269"/>
              <a:gd name="T12" fmla="*/ 151 w 252"/>
              <a:gd name="T13" fmla="*/ 1 h 269"/>
              <a:gd name="T14" fmla="*/ 197 w 252"/>
              <a:gd name="T15" fmla="*/ 21 h 269"/>
              <a:gd name="T16" fmla="*/ 231 w 252"/>
              <a:gd name="T17" fmla="*/ 59 h 269"/>
              <a:gd name="T18" fmla="*/ 249 w 252"/>
              <a:gd name="T19" fmla="*/ 106 h 269"/>
              <a:gd name="T20" fmla="*/ 252 w 252"/>
              <a:gd name="T21" fmla="*/ 134 h 269"/>
              <a:gd name="T22" fmla="*/ 249 w 252"/>
              <a:gd name="T23" fmla="*/ 161 h 269"/>
              <a:gd name="T24" fmla="*/ 231 w 252"/>
              <a:gd name="T25" fmla="*/ 210 h 269"/>
              <a:gd name="T26" fmla="*/ 197 w 252"/>
              <a:gd name="T27" fmla="*/ 246 h 269"/>
              <a:gd name="T28" fmla="*/ 151 w 252"/>
              <a:gd name="T29" fmla="*/ 266 h 269"/>
              <a:gd name="T30" fmla="*/ 127 w 252"/>
              <a:gd name="T31" fmla="*/ 269 h 269"/>
              <a:gd name="T32" fmla="*/ 101 w 252"/>
              <a:gd name="T33" fmla="*/ 266 h 269"/>
              <a:gd name="T34" fmla="*/ 55 w 252"/>
              <a:gd name="T35" fmla="*/ 246 h 269"/>
              <a:gd name="T36" fmla="*/ 22 w 252"/>
              <a:gd name="T37" fmla="*/ 210 h 269"/>
              <a:gd name="T38" fmla="*/ 2 w 252"/>
              <a:gd name="T39" fmla="*/ 161 h 269"/>
              <a:gd name="T40" fmla="*/ 0 w 252"/>
              <a:gd name="T41" fmla="*/ 134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9">
                <a:moveTo>
                  <a:pt x="0" y="134"/>
                </a:moveTo>
                <a:lnTo>
                  <a:pt x="2" y="106"/>
                </a:lnTo>
                <a:lnTo>
                  <a:pt x="22" y="59"/>
                </a:lnTo>
                <a:lnTo>
                  <a:pt x="55" y="21"/>
                </a:lnTo>
                <a:lnTo>
                  <a:pt x="101" y="1"/>
                </a:lnTo>
                <a:lnTo>
                  <a:pt x="127" y="0"/>
                </a:lnTo>
                <a:lnTo>
                  <a:pt x="151" y="1"/>
                </a:lnTo>
                <a:lnTo>
                  <a:pt x="197" y="21"/>
                </a:lnTo>
                <a:lnTo>
                  <a:pt x="231" y="59"/>
                </a:lnTo>
                <a:lnTo>
                  <a:pt x="249" y="106"/>
                </a:lnTo>
                <a:lnTo>
                  <a:pt x="252" y="134"/>
                </a:lnTo>
                <a:lnTo>
                  <a:pt x="249" y="161"/>
                </a:lnTo>
                <a:lnTo>
                  <a:pt x="231" y="210"/>
                </a:lnTo>
                <a:lnTo>
                  <a:pt x="197" y="246"/>
                </a:lnTo>
                <a:lnTo>
                  <a:pt x="151" y="266"/>
                </a:lnTo>
                <a:lnTo>
                  <a:pt x="127" y="269"/>
                </a:lnTo>
                <a:lnTo>
                  <a:pt x="101" y="266"/>
                </a:lnTo>
                <a:lnTo>
                  <a:pt x="55" y="246"/>
                </a:lnTo>
                <a:lnTo>
                  <a:pt x="22" y="210"/>
                </a:lnTo>
                <a:lnTo>
                  <a:pt x="2" y="161"/>
                </a:lnTo>
                <a:lnTo>
                  <a:pt x="0" y="134"/>
                </a:lnTo>
                <a:close/>
              </a:path>
            </a:pathLst>
          </a:custGeom>
          <a:solidFill>
            <a:schemeClr val="bg1"/>
          </a:solidFill>
          <a:ln w="26988">
            <a:solidFill>
              <a:srgbClr val="0C679C"/>
            </a:solidFill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19" name="Freeform 135"/>
          <p:cNvSpPr>
            <a:spLocks/>
          </p:cNvSpPr>
          <p:nvPr/>
        </p:nvSpPr>
        <p:spPr bwMode="auto">
          <a:xfrm>
            <a:off x="2701227" y="2466266"/>
            <a:ext cx="144000" cy="142875"/>
          </a:xfrm>
          <a:custGeom>
            <a:avLst/>
            <a:gdLst>
              <a:gd name="T0" fmla="*/ 0 w 252"/>
              <a:gd name="T1" fmla="*/ 134 h 268"/>
              <a:gd name="T2" fmla="*/ 2 w 252"/>
              <a:gd name="T3" fmla="*/ 107 h 268"/>
              <a:gd name="T4" fmla="*/ 22 w 252"/>
              <a:gd name="T5" fmla="*/ 59 h 268"/>
              <a:gd name="T6" fmla="*/ 55 w 252"/>
              <a:gd name="T7" fmla="*/ 22 h 268"/>
              <a:gd name="T8" fmla="*/ 101 w 252"/>
              <a:gd name="T9" fmla="*/ 2 h 268"/>
              <a:gd name="T10" fmla="*/ 125 w 252"/>
              <a:gd name="T11" fmla="*/ 0 h 268"/>
              <a:gd name="T12" fmla="*/ 151 w 252"/>
              <a:gd name="T13" fmla="*/ 2 h 268"/>
              <a:gd name="T14" fmla="*/ 197 w 252"/>
              <a:gd name="T15" fmla="*/ 22 h 268"/>
              <a:gd name="T16" fmla="*/ 231 w 252"/>
              <a:gd name="T17" fmla="*/ 59 h 268"/>
              <a:gd name="T18" fmla="*/ 249 w 252"/>
              <a:gd name="T19" fmla="*/ 107 h 268"/>
              <a:gd name="T20" fmla="*/ 252 w 252"/>
              <a:gd name="T21" fmla="*/ 134 h 268"/>
              <a:gd name="T22" fmla="*/ 249 w 252"/>
              <a:gd name="T23" fmla="*/ 162 h 268"/>
              <a:gd name="T24" fmla="*/ 231 w 252"/>
              <a:gd name="T25" fmla="*/ 211 h 268"/>
              <a:gd name="T26" fmla="*/ 197 w 252"/>
              <a:gd name="T27" fmla="*/ 247 h 268"/>
              <a:gd name="T28" fmla="*/ 151 w 252"/>
              <a:gd name="T29" fmla="*/ 267 h 268"/>
              <a:gd name="T30" fmla="*/ 125 w 252"/>
              <a:gd name="T31" fmla="*/ 268 h 268"/>
              <a:gd name="T32" fmla="*/ 101 w 252"/>
              <a:gd name="T33" fmla="*/ 267 h 268"/>
              <a:gd name="T34" fmla="*/ 55 w 252"/>
              <a:gd name="T35" fmla="*/ 247 h 268"/>
              <a:gd name="T36" fmla="*/ 22 w 252"/>
              <a:gd name="T37" fmla="*/ 211 h 268"/>
              <a:gd name="T38" fmla="*/ 2 w 252"/>
              <a:gd name="T39" fmla="*/ 162 h 268"/>
              <a:gd name="T40" fmla="*/ 0 w 252"/>
              <a:gd name="T41" fmla="*/ 134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8">
                <a:moveTo>
                  <a:pt x="0" y="134"/>
                </a:moveTo>
                <a:lnTo>
                  <a:pt x="2" y="107"/>
                </a:lnTo>
                <a:lnTo>
                  <a:pt x="22" y="59"/>
                </a:lnTo>
                <a:lnTo>
                  <a:pt x="55" y="22"/>
                </a:lnTo>
                <a:lnTo>
                  <a:pt x="101" y="2"/>
                </a:lnTo>
                <a:lnTo>
                  <a:pt x="125" y="0"/>
                </a:lnTo>
                <a:lnTo>
                  <a:pt x="151" y="2"/>
                </a:lnTo>
                <a:lnTo>
                  <a:pt x="197" y="22"/>
                </a:lnTo>
                <a:lnTo>
                  <a:pt x="231" y="59"/>
                </a:lnTo>
                <a:lnTo>
                  <a:pt x="249" y="107"/>
                </a:lnTo>
                <a:lnTo>
                  <a:pt x="252" y="134"/>
                </a:lnTo>
                <a:lnTo>
                  <a:pt x="249" y="162"/>
                </a:lnTo>
                <a:lnTo>
                  <a:pt x="231" y="211"/>
                </a:lnTo>
                <a:lnTo>
                  <a:pt x="197" y="247"/>
                </a:lnTo>
                <a:lnTo>
                  <a:pt x="151" y="267"/>
                </a:lnTo>
                <a:lnTo>
                  <a:pt x="125" y="268"/>
                </a:lnTo>
                <a:lnTo>
                  <a:pt x="101" y="267"/>
                </a:lnTo>
                <a:lnTo>
                  <a:pt x="55" y="247"/>
                </a:lnTo>
                <a:lnTo>
                  <a:pt x="22" y="211"/>
                </a:lnTo>
                <a:lnTo>
                  <a:pt x="2" y="162"/>
                </a:lnTo>
                <a:lnTo>
                  <a:pt x="0" y="134"/>
                </a:lnTo>
                <a:close/>
              </a:path>
            </a:pathLst>
          </a:custGeom>
          <a:solidFill>
            <a:srgbClr val="0C679C"/>
          </a:solidFill>
          <a:ln>
            <a:solidFill>
              <a:srgbClr val="0C679C"/>
            </a:solidFill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20" name="Freeform 138"/>
          <p:cNvSpPr>
            <a:spLocks/>
          </p:cNvSpPr>
          <p:nvPr/>
        </p:nvSpPr>
        <p:spPr bwMode="auto">
          <a:xfrm>
            <a:off x="2703630" y="2739419"/>
            <a:ext cx="144000" cy="142875"/>
          </a:xfrm>
          <a:custGeom>
            <a:avLst/>
            <a:gdLst>
              <a:gd name="T0" fmla="*/ 0 w 252"/>
              <a:gd name="T1" fmla="*/ 134 h 269"/>
              <a:gd name="T2" fmla="*/ 2 w 252"/>
              <a:gd name="T3" fmla="*/ 106 h 269"/>
              <a:gd name="T4" fmla="*/ 22 w 252"/>
              <a:gd name="T5" fmla="*/ 59 h 269"/>
              <a:gd name="T6" fmla="*/ 55 w 252"/>
              <a:gd name="T7" fmla="*/ 21 h 269"/>
              <a:gd name="T8" fmla="*/ 101 w 252"/>
              <a:gd name="T9" fmla="*/ 1 h 269"/>
              <a:gd name="T10" fmla="*/ 127 w 252"/>
              <a:gd name="T11" fmla="*/ 0 h 269"/>
              <a:gd name="T12" fmla="*/ 151 w 252"/>
              <a:gd name="T13" fmla="*/ 1 h 269"/>
              <a:gd name="T14" fmla="*/ 197 w 252"/>
              <a:gd name="T15" fmla="*/ 21 h 269"/>
              <a:gd name="T16" fmla="*/ 231 w 252"/>
              <a:gd name="T17" fmla="*/ 59 h 269"/>
              <a:gd name="T18" fmla="*/ 249 w 252"/>
              <a:gd name="T19" fmla="*/ 106 h 269"/>
              <a:gd name="T20" fmla="*/ 252 w 252"/>
              <a:gd name="T21" fmla="*/ 134 h 269"/>
              <a:gd name="T22" fmla="*/ 249 w 252"/>
              <a:gd name="T23" fmla="*/ 161 h 269"/>
              <a:gd name="T24" fmla="*/ 231 w 252"/>
              <a:gd name="T25" fmla="*/ 210 h 269"/>
              <a:gd name="T26" fmla="*/ 197 w 252"/>
              <a:gd name="T27" fmla="*/ 246 h 269"/>
              <a:gd name="T28" fmla="*/ 151 w 252"/>
              <a:gd name="T29" fmla="*/ 266 h 269"/>
              <a:gd name="T30" fmla="*/ 127 w 252"/>
              <a:gd name="T31" fmla="*/ 269 h 269"/>
              <a:gd name="T32" fmla="*/ 101 w 252"/>
              <a:gd name="T33" fmla="*/ 266 h 269"/>
              <a:gd name="T34" fmla="*/ 55 w 252"/>
              <a:gd name="T35" fmla="*/ 246 h 269"/>
              <a:gd name="T36" fmla="*/ 22 w 252"/>
              <a:gd name="T37" fmla="*/ 210 h 269"/>
              <a:gd name="T38" fmla="*/ 2 w 252"/>
              <a:gd name="T39" fmla="*/ 161 h 269"/>
              <a:gd name="T40" fmla="*/ 0 w 252"/>
              <a:gd name="T41" fmla="*/ 134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9">
                <a:moveTo>
                  <a:pt x="0" y="134"/>
                </a:moveTo>
                <a:lnTo>
                  <a:pt x="2" y="106"/>
                </a:lnTo>
                <a:lnTo>
                  <a:pt x="22" y="59"/>
                </a:lnTo>
                <a:lnTo>
                  <a:pt x="55" y="21"/>
                </a:lnTo>
                <a:lnTo>
                  <a:pt x="101" y="1"/>
                </a:lnTo>
                <a:lnTo>
                  <a:pt x="127" y="0"/>
                </a:lnTo>
                <a:lnTo>
                  <a:pt x="151" y="1"/>
                </a:lnTo>
                <a:lnTo>
                  <a:pt x="197" y="21"/>
                </a:lnTo>
                <a:lnTo>
                  <a:pt x="231" y="59"/>
                </a:lnTo>
                <a:lnTo>
                  <a:pt x="249" y="106"/>
                </a:lnTo>
                <a:lnTo>
                  <a:pt x="252" y="134"/>
                </a:lnTo>
                <a:lnTo>
                  <a:pt x="249" y="161"/>
                </a:lnTo>
                <a:lnTo>
                  <a:pt x="231" y="210"/>
                </a:lnTo>
                <a:lnTo>
                  <a:pt x="197" y="246"/>
                </a:lnTo>
                <a:lnTo>
                  <a:pt x="151" y="266"/>
                </a:lnTo>
                <a:lnTo>
                  <a:pt x="127" y="269"/>
                </a:lnTo>
                <a:lnTo>
                  <a:pt x="101" y="266"/>
                </a:lnTo>
                <a:lnTo>
                  <a:pt x="55" y="246"/>
                </a:lnTo>
                <a:lnTo>
                  <a:pt x="22" y="210"/>
                </a:lnTo>
                <a:lnTo>
                  <a:pt x="2" y="161"/>
                </a:lnTo>
                <a:lnTo>
                  <a:pt x="0" y="134"/>
                </a:lnTo>
                <a:close/>
              </a:path>
            </a:pathLst>
          </a:custGeom>
          <a:solidFill>
            <a:schemeClr val="bg1"/>
          </a:solidFill>
          <a:ln w="26988">
            <a:solidFill>
              <a:srgbClr val="0C679C"/>
            </a:solidFill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21" name="Freeform 135"/>
          <p:cNvSpPr>
            <a:spLocks/>
          </p:cNvSpPr>
          <p:nvPr/>
        </p:nvSpPr>
        <p:spPr bwMode="auto">
          <a:xfrm>
            <a:off x="4125045" y="2466266"/>
            <a:ext cx="144000" cy="142875"/>
          </a:xfrm>
          <a:custGeom>
            <a:avLst/>
            <a:gdLst>
              <a:gd name="T0" fmla="*/ 0 w 252"/>
              <a:gd name="T1" fmla="*/ 134 h 268"/>
              <a:gd name="T2" fmla="*/ 2 w 252"/>
              <a:gd name="T3" fmla="*/ 107 h 268"/>
              <a:gd name="T4" fmla="*/ 22 w 252"/>
              <a:gd name="T5" fmla="*/ 59 h 268"/>
              <a:gd name="T6" fmla="*/ 55 w 252"/>
              <a:gd name="T7" fmla="*/ 22 h 268"/>
              <a:gd name="T8" fmla="*/ 101 w 252"/>
              <a:gd name="T9" fmla="*/ 2 h 268"/>
              <a:gd name="T10" fmla="*/ 125 w 252"/>
              <a:gd name="T11" fmla="*/ 0 h 268"/>
              <a:gd name="T12" fmla="*/ 151 w 252"/>
              <a:gd name="T13" fmla="*/ 2 h 268"/>
              <a:gd name="T14" fmla="*/ 197 w 252"/>
              <a:gd name="T15" fmla="*/ 22 h 268"/>
              <a:gd name="T16" fmla="*/ 231 w 252"/>
              <a:gd name="T17" fmla="*/ 59 h 268"/>
              <a:gd name="T18" fmla="*/ 249 w 252"/>
              <a:gd name="T19" fmla="*/ 107 h 268"/>
              <a:gd name="T20" fmla="*/ 252 w 252"/>
              <a:gd name="T21" fmla="*/ 134 h 268"/>
              <a:gd name="T22" fmla="*/ 249 w 252"/>
              <a:gd name="T23" fmla="*/ 162 h 268"/>
              <a:gd name="T24" fmla="*/ 231 w 252"/>
              <a:gd name="T25" fmla="*/ 211 h 268"/>
              <a:gd name="T26" fmla="*/ 197 w 252"/>
              <a:gd name="T27" fmla="*/ 247 h 268"/>
              <a:gd name="T28" fmla="*/ 151 w 252"/>
              <a:gd name="T29" fmla="*/ 267 h 268"/>
              <a:gd name="T30" fmla="*/ 125 w 252"/>
              <a:gd name="T31" fmla="*/ 268 h 268"/>
              <a:gd name="T32" fmla="*/ 101 w 252"/>
              <a:gd name="T33" fmla="*/ 267 h 268"/>
              <a:gd name="T34" fmla="*/ 55 w 252"/>
              <a:gd name="T35" fmla="*/ 247 h 268"/>
              <a:gd name="T36" fmla="*/ 22 w 252"/>
              <a:gd name="T37" fmla="*/ 211 h 268"/>
              <a:gd name="T38" fmla="*/ 2 w 252"/>
              <a:gd name="T39" fmla="*/ 162 h 268"/>
              <a:gd name="T40" fmla="*/ 0 w 252"/>
              <a:gd name="T41" fmla="*/ 134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8">
                <a:moveTo>
                  <a:pt x="0" y="134"/>
                </a:moveTo>
                <a:lnTo>
                  <a:pt x="2" y="107"/>
                </a:lnTo>
                <a:lnTo>
                  <a:pt x="22" y="59"/>
                </a:lnTo>
                <a:lnTo>
                  <a:pt x="55" y="22"/>
                </a:lnTo>
                <a:lnTo>
                  <a:pt x="101" y="2"/>
                </a:lnTo>
                <a:lnTo>
                  <a:pt x="125" y="0"/>
                </a:lnTo>
                <a:lnTo>
                  <a:pt x="151" y="2"/>
                </a:lnTo>
                <a:lnTo>
                  <a:pt x="197" y="22"/>
                </a:lnTo>
                <a:lnTo>
                  <a:pt x="231" y="59"/>
                </a:lnTo>
                <a:lnTo>
                  <a:pt x="249" y="107"/>
                </a:lnTo>
                <a:lnTo>
                  <a:pt x="252" y="134"/>
                </a:lnTo>
                <a:lnTo>
                  <a:pt x="249" y="162"/>
                </a:lnTo>
                <a:lnTo>
                  <a:pt x="231" y="211"/>
                </a:lnTo>
                <a:lnTo>
                  <a:pt x="197" y="247"/>
                </a:lnTo>
                <a:lnTo>
                  <a:pt x="151" y="267"/>
                </a:lnTo>
                <a:lnTo>
                  <a:pt x="125" y="268"/>
                </a:lnTo>
                <a:lnTo>
                  <a:pt x="101" y="267"/>
                </a:lnTo>
                <a:lnTo>
                  <a:pt x="55" y="247"/>
                </a:lnTo>
                <a:lnTo>
                  <a:pt x="22" y="211"/>
                </a:lnTo>
                <a:lnTo>
                  <a:pt x="2" y="162"/>
                </a:lnTo>
                <a:lnTo>
                  <a:pt x="0" y="134"/>
                </a:lnTo>
                <a:close/>
              </a:path>
            </a:pathLst>
          </a:custGeom>
          <a:solidFill>
            <a:srgbClr val="0C679C"/>
          </a:solidFill>
          <a:ln>
            <a:solidFill>
              <a:srgbClr val="0C679C"/>
            </a:solidFill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22" name="Freeform 138"/>
          <p:cNvSpPr>
            <a:spLocks/>
          </p:cNvSpPr>
          <p:nvPr/>
        </p:nvSpPr>
        <p:spPr bwMode="auto">
          <a:xfrm>
            <a:off x="4127448" y="2739419"/>
            <a:ext cx="144000" cy="142875"/>
          </a:xfrm>
          <a:custGeom>
            <a:avLst/>
            <a:gdLst>
              <a:gd name="T0" fmla="*/ 0 w 252"/>
              <a:gd name="T1" fmla="*/ 134 h 269"/>
              <a:gd name="T2" fmla="*/ 2 w 252"/>
              <a:gd name="T3" fmla="*/ 106 h 269"/>
              <a:gd name="T4" fmla="*/ 22 w 252"/>
              <a:gd name="T5" fmla="*/ 59 h 269"/>
              <a:gd name="T6" fmla="*/ 55 w 252"/>
              <a:gd name="T7" fmla="*/ 21 h 269"/>
              <a:gd name="T8" fmla="*/ 101 w 252"/>
              <a:gd name="T9" fmla="*/ 1 h 269"/>
              <a:gd name="T10" fmla="*/ 127 w 252"/>
              <a:gd name="T11" fmla="*/ 0 h 269"/>
              <a:gd name="T12" fmla="*/ 151 w 252"/>
              <a:gd name="T13" fmla="*/ 1 h 269"/>
              <a:gd name="T14" fmla="*/ 197 w 252"/>
              <a:gd name="T15" fmla="*/ 21 h 269"/>
              <a:gd name="T16" fmla="*/ 231 w 252"/>
              <a:gd name="T17" fmla="*/ 59 h 269"/>
              <a:gd name="T18" fmla="*/ 249 w 252"/>
              <a:gd name="T19" fmla="*/ 106 h 269"/>
              <a:gd name="T20" fmla="*/ 252 w 252"/>
              <a:gd name="T21" fmla="*/ 134 h 269"/>
              <a:gd name="T22" fmla="*/ 249 w 252"/>
              <a:gd name="T23" fmla="*/ 161 h 269"/>
              <a:gd name="T24" fmla="*/ 231 w 252"/>
              <a:gd name="T25" fmla="*/ 210 h 269"/>
              <a:gd name="T26" fmla="*/ 197 w 252"/>
              <a:gd name="T27" fmla="*/ 246 h 269"/>
              <a:gd name="T28" fmla="*/ 151 w 252"/>
              <a:gd name="T29" fmla="*/ 266 h 269"/>
              <a:gd name="T30" fmla="*/ 127 w 252"/>
              <a:gd name="T31" fmla="*/ 269 h 269"/>
              <a:gd name="T32" fmla="*/ 101 w 252"/>
              <a:gd name="T33" fmla="*/ 266 h 269"/>
              <a:gd name="T34" fmla="*/ 55 w 252"/>
              <a:gd name="T35" fmla="*/ 246 h 269"/>
              <a:gd name="T36" fmla="*/ 22 w 252"/>
              <a:gd name="T37" fmla="*/ 210 h 269"/>
              <a:gd name="T38" fmla="*/ 2 w 252"/>
              <a:gd name="T39" fmla="*/ 161 h 269"/>
              <a:gd name="T40" fmla="*/ 0 w 252"/>
              <a:gd name="T41" fmla="*/ 134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9">
                <a:moveTo>
                  <a:pt x="0" y="134"/>
                </a:moveTo>
                <a:lnTo>
                  <a:pt x="2" y="106"/>
                </a:lnTo>
                <a:lnTo>
                  <a:pt x="22" y="59"/>
                </a:lnTo>
                <a:lnTo>
                  <a:pt x="55" y="21"/>
                </a:lnTo>
                <a:lnTo>
                  <a:pt x="101" y="1"/>
                </a:lnTo>
                <a:lnTo>
                  <a:pt x="127" y="0"/>
                </a:lnTo>
                <a:lnTo>
                  <a:pt x="151" y="1"/>
                </a:lnTo>
                <a:lnTo>
                  <a:pt x="197" y="21"/>
                </a:lnTo>
                <a:lnTo>
                  <a:pt x="231" y="59"/>
                </a:lnTo>
                <a:lnTo>
                  <a:pt x="249" y="106"/>
                </a:lnTo>
                <a:lnTo>
                  <a:pt x="252" y="134"/>
                </a:lnTo>
                <a:lnTo>
                  <a:pt x="249" y="161"/>
                </a:lnTo>
                <a:lnTo>
                  <a:pt x="231" y="210"/>
                </a:lnTo>
                <a:lnTo>
                  <a:pt x="197" y="246"/>
                </a:lnTo>
                <a:lnTo>
                  <a:pt x="151" y="266"/>
                </a:lnTo>
                <a:lnTo>
                  <a:pt x="127" y="269"/>
                </a:lnTo>
                <a:lnTo>
                  <a:pt x="101" y="266"/>
                </a:lnTo>
                <a:lnTo>
                  <a:pt x="55" y="246"/>
                </a:lnTo>
                <a:lnTo>
                  <a:pt x="22" y="210"/>
                </a:lnTo>
                <a:lnTo>
                  <a:pt x="2" y="161"/>
                </a:lnTo>
                <a:lnTo>
                  <a:pt x="0" y="134"/>
                </a:lnTo>
                <a:close/>
              </a:path>
            </a:pathLst>
          </a:custGeom>
          <a:solidFill>
            <a:schemeClr val="bg1"/>
          </a:solidFill>
          <a:ln w="26988">
            <a:solidFill>
              <a:srgbClr val="0C679C"/>
            </a:solidFill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23" name="Freeform 135"/>
          <p:cNvSpPr>
            <a:spLocks/>
          </p:cNvSpPr>
          <p:nvPr/>
        </p:nvSpPr>
        <p:spPr bwMode="auto">
          <a:xfrm>
            <a:off x="863986" y="3897673"/>
            <a:ext cx="144000" cy="142875"/>
          </a:xfrm>
          <a:custGeom>
            <a:avLst/>
            <a:gdLst>
              <a:gd name="T0" fmla="*/ 0 w 252"/>
              <a:gd name="T1" fmla="*/ 134 h 268"/>
              <a:gd name="T2" fmla="*/ 2 w 252"/>
              <a:gd name="T3" fmla="*/ 107 h 268"/>
              <a:gd name="T4" fmla="*/ 22 w 252"/>
              <a:gd name="T5" fmla="*/ 59 h 268"/>
              <a:gd name="T6" fmla="*/ 55 w 252"/>
              <a:gd name="T7" fmla="*/ 22 h 268"/>
              <a:gd name="T8" fmla="*/ 101 w 252"/>
              <a:gd name="T9" fmla="*/ 2 h 268"/>
              <a:gd name="T10" fmla="*/ 125 w 252"/>
              <a:gd name="T11" fmla="*/ 0 h 268"/>
              <a:gd name="T12" fmla="*/ 151 w 252"/>
              <a:gd name="T13" fmla="*/ 2 h 268"/>
              <a:gd name="T14" fmla="*/ 197 w 252"/>
              <a:gd name="T15" fmla="*/ 22 h 268"/>
              <a:gd name="T16" fmla="*/ 231 w 252"/>
              <a:gd name="T17" fmla="*/ 59 h 268"/>
              <a:gd name="T18" fmla="*/ 249 w 252"/>
              <a:gd name="T19" fmla="*/ 107 h 268"/>
              <a:gd name="T20" fmla="*/ 252 w 252"/>
              <a:gd name="T21" fmla="*/ 134 h 268"/>
              <a:gd name="T22" fmla="*/ 249 w 252"/>
              <a:gd name="T23" fmla="*/ 162 h 268"/>
              <a:gd name="T24" fmla="*/ 231 w 252"/>
              <a:gd name="T25" fmla="*/ 211 h 268"/>
              <a:gd name="T26" fmla="*/ 197 w 252"/>
              <a:gd name="T27" fmla="*/ 247 h 268"/>
              <a:gd name="T28" fmla="*/ 151 w 252"/>
              <a:gd name="T29" fmla="*/ 267 h 268"/>
              <a:gd name="T30" fmla="*/ 125 w 252"/>
              <a:gd name="T31" fmla="*/ 268 h 268"/>
              <a:gd name="T32" fmla="*/ 101 w 252"/>
              <a:gd name="T33" fmla="*/ 267 h 268"/>
              <a:gd name="T34" fmla="*/ 55 w 252"/>
              <a:gd name="T35" fmla="*/ 247 h 268"/>
              <a:gd name="T36" fmla="*/ 22 w 252"/>
              <a:gd name="T37" fmla="*/ 211 h 268"/>
              <a:gd name="T38" fmla="*/ 2 w 252"/>
              <a:gd name="T39" fmla="*/ 162 h 268"/>
              <a:gd name="T40" fmla="*/ 0 w 252"/>
              <a:gd name="T41" fmla="*/ 134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8">
                <a:moveTo>
                  <a:pt x="0" y="134"/>
                </a:moveTo>
                <a:lnTo>
                  <a:pt x="2" y="107"/>
                </a:lnTo>
                <a:lnTo>
                  <a:pt x="22" y="59"/>
                </a:lnTo>
                <a:lnTo>
                  <a:pt x="55" y="22"/>
                </a:lnTo>
                <a:lnTo>
                  <a:pt x="101" y="2"/>
                </a:lnTo>
                <a:lnTo>
                  <a:pt x="125" y="0"/>
                </a:lnTo>
                <a:lnTo>
                  <a:pt x="151" y="2"/>
                </a:lnTo>
                <a:lnTo>
                  <a:pt x="197" y="22"/>
                </a:lnTo>
                <a:lnTo>
                  <a:pt x="231" y="59"/>
                </a:lnTo>
                <a:lnTo>
                  <a:pt x="249" y="107"/>
                </a:lnTo>
                <a:lnTo>
                  <a:pt x="252" y="134"/>
                </a:lnTo>
                <a:lnTo>
                  <a:pt x="249" y="162"/>
                </a:lnTo>
                <a:lnTo>
                  <a:pt x="231" y="211"/>
                </a:lnTo>
                <a:lnTo>
                  <a:pt x="197" y="247"/>
                </a:lnTo>
                <a:lnTo>
                  <a:pt x="151" y="267"/>
                </a:lnTo>
                <a:lnTo>
                  <a:pt x="125" y="268"/>
                </a:lnTo>
                <a:lnTo>
                  <a:pt x="101" y="267"/>
                </a:lnTo>
                <a:lnTo>
                  <a:pt x="55" y="247"/>
                </a:lnTo>
                <a:lnTo>
                  <a:pt x="22" y="211"/>
                </a:lnTo>
                <a:lnTo>
                  <a:pt x="2" y="162"/>
                </a:lnTo>
                <a:lnTo>
                  <a:pt x="0" y="134"/>
                </a:lnTo>
                <a:close/>
              </a:path>
            </a:pathLst>
          </a:custGeom>
          <a:solidFill>
            <a:srgbClr val="0C679C"/>
          </a:solidFill>
          <a:ln>
            <a:solidFill>
              <a:srgbClr val="0C679C"/>
            </a:solidFill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24" name="Freeform 138"/>
          <p:cNvSpPr>
            <a:spLocks/>
          </p:cNvSpPr>
          <p:nvPr/>
        </p:nvSpPr>
        <p:spPr bwMode="auto">
          <a:xfrm>
            <a:off x="866389" y="4170826"/>
            <a:ext cx="144000" cy="142875"/>
          </a:xfrm>
          <a:custGeom>
            <a:avLst/>
            <a:gdLst>
              <a:gd name="T0" fmla="*/ 0 w 252"/>
              <a:gd name="T1" fmla="*/ 134 h 269"/>
              <a:gd name="T2" fmla="*/ 2 w 252"/>
              <a:gd name="T3" fmla="*/ 106 h 269"/>
              <a:gd name="T4" fmla="*/ 22 w 252"/>
              <a:gd name="T5" fmla="*/ 59 h 269"/>
              <a:gd name="T6" fmla="*/ 55 w 252"/>
              <a:gd name="T7" fmla="*/ 21 h 269"/>
              <a:gd name="T8" fmla="*/ 101 w 252"/>
              <a:gd name="T9" fmla="*/ 1 h 269"/>
              <a:gd name="T10" fmla="*/ 127 w 252"/>
              <a:gd name="T11" fmla="*/ 0 h 269"/>
              <a:gd name="T12" fmla="*/ 151 w 252"/>
              <a:gd name="T13" fmla="*/ 1 h 269"/>
              <a:gd name="T14" fmla="*/ 197 w 252"/>
              <a:gd name="T15" fmla="*/ 21 h 269"/>
              <a:gd name="T16" fmla="*/ 231 w 252"/>
              <a:gd name="T17" fmla="*/ 59 h 269"/>
              <a:gd name="T18" fmla="*/ 249 w 252"/>
              <a:gd name="T19" fmla="*/ 106 h 269"/>
              <a:gd name="T20" fmla="*/ 252 w 252"/>
              <a:gd name="T21" fmla="*/ 134 h 269"/>
              <a:gd name="T22" fmla="*/ 249 w 252"/>
              <a:gd name="T23" fmla="*/ 161 h 269"/>
              <a:gd name="T24" fmla="*/ 231 w 252"/>
              <a:gd name="T25" fmla="*/ 210 h 269"/>
              <a:gd name="T26" fmla="*/ 197 w 252"/>
              <a:gd name="T27" fmla="*/ 246 h 269"/>
              <a:gd name="T28" fmla="*/ 151 w 252"/>
              <a:gd name="T29" fmla="*/ 266 h 269"/>
              <a:gd name="T30" fmla="*/ 127 w 252"/>
              <a:gd name="T31" fmla="*/ 269 h 269"/>
              <a:gd name="T32" fmla="*/ 101 w 252"/>
              <a:gd name="T33" fmla="*/ 266 h 269"/>
              <a:gd name="T34" fmla="*/ 55 w 252"/>
              <a:gd name="T35" fmla="*/ 246 h 269"/>
              <a:gd name="T36" fmla="*/ 22 w 252"/>
              <a:gd name="T37" fmla="*/ 210 h 269"/>
              <a:gd name="T38" fmla="*/ 2 w 252"/>
              <a:gd name="T39" fmla="*/ 161 h 269"/>
              <a:gd name="T40" fmla="*/ 0 w 252"/>
              <a:gd name="T41" fmla="*/ 134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9">
                <a:moveTo>
                  <a:pt x="0" y="134"/>
                </a:moveTo>
                <a:lnTo>
                  <a:pt x="2" y="106"/>
                </a:lnTo>
                <a:lnTo>
                  <a:pt x="22" y="59"/>
                </a:lnTo>
                <a:lnTo>
                  <a:pt x="55" y="21"/>
                </a:lnTo>
                <a:lnTo>
                  <a:pt x="101" y="1"/>
                </a:lnTo>
                <a:lnTo>
                  <a:pt x="127" y="0"/>
                </a:lnTo>
                <a:lnTo>
                  <a:pt x="151" y="1"/>
                </a:lnTo>
                <a:lnTo>
                  <a:pt x="197" y="21"/>
                </a:lnTo>
                <a:lnTo>
                  <a:pt x="231" y="59"/>
                </a:lnTo>
                <a:lnTo>
                  <a:pt x="249" y="106"/>
                </a:lnTo>
                <a:lnTo>
                  <a:pt x="252" y="134"/>
                </a:lnTo>
                <a:lnTo>
                  <a:pt x="249" y="161"/>
                </a:lnTo>
                <a:lnTo>
                  <a:pt x="231" y="210"/>
                </a:lnTo>
                <a:lnTo>
                  <a:pt x="197" y="246"/>
                </a:lnTo>
                <a:lnTo>
                  <a:pt x="151" y="266"/>
                </a:lnTo>
                <a:lnTo>
                  <a:pt x="127" y="269"/>
                </a:lnTo>
                <a:lnTo>
                  <a:pt x="101" y="266"/>
                </a:lnTo>
                <a:lnTo>
                  <a:pt x="55" y="246"/>
                </a:lnTo>
                <a:lnTo>
                  <a:pt x="22" y="210"/>
                </a:lnTo>
                <a:lnTo>
                  <a:pt x="2" y="161"/>
                </a:lnTo>
                <a:lnTo>
                  <a:pt x="0" y="134"/>
                </a:lnTo>
                <a:close/>
              </a:path>
            </a:pathLst>
          </a:custGeom>
          <a:solidFill>
            <a:schemeClr val="bg1"/>
          </a:solidFill>
          <a:ln w="26988">
            <a:solidFill>
              <a:srgbClr val="0C679C"/>
            </a:solidFill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25" name="Line 149"/>
          <p:cNvSpPr>
            <a:spLocks noChangeShapeType="1"/>
          </p:cNvSpPr>
          <p:nvPr/>
        </p:nvSpPr>
        <p:spPr bwMode="auto">
          <a:xfrm flipH="1">
            <a:off x="416949" y="2535125"/>
            <a:ext cx="498475" cy="0"/>
          </a:xfrm>
          <a:prstGeom prst="line">
            <a:avLst/>
          </a:prstGeom>
          <a:noFill/>
          <a:ln w="26988" cap="rnd">
            <a:solidFill>
              <a:srgbClr val="0C679C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26" name="Line 148"/>
          <p:cNvSpPr>
            <a:spLocks noChangeShapeType="1"/>
          </p:cNvSpPr>
          <p:nvPr/>
        </p:nvSpPr>
        <p:spPr bwMode="auto">
          <a:xfrm>
            <a:off x="592181" y="2815438"/>
            <a:ext cx="0" cy="1150473"/>
          </a:xfrm>
          <a:prstGeom prst="line">
            <a:avLst/>
          </a:prstGeom>
          <a:noFill/>
          <a:ln w="26988" cap="rnd">
            <a:solidFill>
              <a:srgbClr val="0C679C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27" name="Line 149"/>
          <p:cNvSpPr>
            <a:spLocks noChangeShapeType="1"/>
          </p:cNvSpPr>
          <p:nvPr/>
        </p:nvSpPr>
        <p:spPr bwMode="auto">
          <a:xfrm flipH="1">
            <a:off x="592181" y="3965911"/>
            <a:ext cx="323243" cy="0"/>
          </a:xfrm>
          <a:prstGeom prst="line">
            <a:avLst/>
          </a:prstGeom>
          <a:noFill/>
          <a:ln w="26988" cap="rnd">
            <a:solidFill>
              <a:srgbClr val="0C679C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grpSp>
        <p:nvGrpSpPr>
          <p:cNvPr id="128" name="Gruppieren 127"/>
          <p:cNvGrpSpPr/>
          <p:nvPr/>
        </p:nvGrpSpPr>
        <p:grpSpPr>
          <a:xfrm>
            <a:off x="7993167" y="2306326"/>
            <a:ext cx="1222263" cy="1030076"/>
            <a:chOff x="8574224" y="2945928"/>
            <a:chExt cx="1222263" cy="1030076"/>
          </a:xfrm>
        </p:grpSpPr>
        <p:grpSp>
          <p:nvGrpSpPr>
            <p:cNvPr id="129" name="Gruppieren 128"/>
            <p:cNvGrpSpPr/>
            <p:nvPr/>
          </p:nvGrpSpPr>
          <p:grpSpPr>
            <a:xfrm>
              <a:off x="8630335" y="2945928"/>
              <a:ext cx="1080000" cy="720000"/>
              <a:chOff x="8630335" y="2945928"/>
              <a:chExt cx="1080000" cy="720000"/>
            </a:xfrm>
          </p:grpSpPr>
          <p:sp>
            <p:nvSpPr>
              <p:cNvPr id="131" name="Abgerundetes Rechteck 130"/>
              <p:cNvSpPr/>
              <p:nvPr/>
            </p:nvSpPr>
            <p:spPr>
              <a:xfrm>
                <a:off x="8630335" y="2945928"/>
                <a:ext cx="1080000" cy="720000"/>
              </a:xfrm>
              <a:prstGeom prst="roundRect">
                <a:avLst/>
              </a:prstGeom>
              <a:solidFill>
                <a:schemeClr val="bg1">
                  <a:lumMod val="95000"/>
                </a:schemeClr>
              </a:solidFill>
              <a:ln w="28575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32" name="Ellipse 131"/>
              <p:cNvSpPr/>
              <p:nvPr/>
            </p:nvSpPr>
            <p:spPr>
              <a:xfrm>
                <a:off x="8847582" y="2975181"/>
                <a:ext cx="645505" cy="645505"/>
              </a:xfrm>
              <a:prstGeom prst="ellipse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33" name="Ellipse 132"/>
              <p:cNvSpPr/>
              <p:nvPr/>
            </p:nvSpPr>
            <p:spPr>
              <a:xfrm>
                <a:off x="9122015" y="3248726"/>
                <a:ext cx="96637" cy="98415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34" name="Ellipse 133"/>
              <p:cNvSpPr/>
              <p:nvPr/>
            </p:nvSpPr>
            <p:spPr>
              <a:xfrm>
                <a:off x="9111915" y="3009005"/>
                <a:ext cx="116835" cy="23972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35" name="Ellipse 134"/>
              <p:cNvSpPr/>
              <p:nvPr/>
            </p:nvSpPr>
            <p:spPr>
              <a:xfrm rot="7710555">
                <a:off x="9252764" y="3287567"/>
                <a:ext cx="116835" cy="23972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  <p:sp>
            <p:nvSpPr>
              <p:cNvPr id="136" name="Ellipse 135"/>
              <p:cNvSpPr/>
              <p:nvPr/>
            </p:nvSpPr>
            <p:spPr>
              <a:xfrm rot="14097188">
                <a:off x="8982285" y="3294349"/>
                <a:ext cx="116835" cy="239721"/>
              </a:xfrm>
              <a:prstGeom prst="ellipse">
                <a:avLst/>
              </a:prstGeom>
              <a:solidFill>
                <a:schemeClr val="tx1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DE"/>
              </a:p>
            </p:txBody>
          </p:sp>
        </p:grpSp>
        <p:sp>
          <p:nvSpPr>
            <p:cNvPr id="130" name="Textfeld 129"/>
            <p:cNvSpPr txBox="1"/>
            <p:nvPr/>
          </p:nvSpPr>
          <p:spPr>
            <a:xfrm>
              <a:off x="8574224" y="3668227"/>
              <a:ext cx="1222263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 defTabSz="457200">
                <a:defRPr/>
              </a:pPr>
              <a:r>
                <a:rPr lang="de-DE" sz="1400" b="1" kern="0" dirty="0">
                  <a:solidFill>
                    <a:prstClr val="black"/>
                  </a:solidFill>
                  <a:latin typeface="+mj-lt"/>
                </a:rPr>
                <a:t>Ventilation</a:t>
              </a:r>
            </a:p>
          </p:txBody>
        </p:sp>
      </p:grpSp>
      <p:sp>
        <p:nvSpPr>
          <p:cNvPr id="137" name="Freeform 135"/>
          <p:cNvSpPr>
            <a:spLocks/>
          </p:cNvSpPr>
          <p:nvPr/>
        </p:nvSpPr>
        <p:spPr bwMode="auto">
          <a:xfrm>
            <a:off x="7428411" y="2742266"/>
            <a:ext cx="144000" cy="142875"/>
          </a:xfrm>
          <a:custGeom>
            <a:avLst/>
            <a:gdLst>
              <a:gd name="T0" fmla="*/ 0 w 252"/>
              <a:gd name="T1" fmla="*/ 134 h 268"/>
              <a:gd name="T2" fmla="*/ 2 w 252"/>
              <a:gd name="T3" fmla="*/ 107 h 268"/>
              <a:gd name="T4" fmla="*/ 22 w 252"/>
              <a:gd name="T5" fmla="*/ 59 h 268"/>
              <a:gd name="T6" fmla="*/ 55 w 252"/>
              <a:gd name="T7" fmla="*/ 22 h 268"/>
              <a:gd name="T8" fmla="*/ 101 w 252"/>
              <a:gd name="T9" fmla="*/ 2 h 268"/>
              <a:gd name="T10" fmla="*/ 125 w 252"/>
              <a:gd name="T11" fmla="*/ 0 h 268"/>
              <a:gd name="T12" fmla="*/ 151 w 252"/>
              <a:gd name="T13" fmla="*/ 2 h 268"/>
              <a:gd name="T14" fmla="*/ 197 w 252"/>
              <a:gd name="T15" fmla="*/ 22 h 268"/>
              <a:gd name="T16" fmla="*/ 231 w 252"/>
              <a:gd name="T17" fmla="*/ 59 h 268"/>
              <a:gd name="T18" fmla="*/ 249 w 252"/>
              <a:gd name="T19" fmla="*/ 107 h 268"/>
              <a:gd name="T20" fmla="*/ 252 w 252"/>
              <a:gd name="T21" fmla="*/ 134 h 268"/>
              <a:gd name="T22" fmla="*/ 249 w 252"/>
              <a:gd name="T23" fmla="*/ 162 h 268"/>
              <a:gd name="T24" fmla="*/ 231 w 252"/>
              <a:gd name="T25" fmla="*/ 211 h 268"/>
              <a:gd name="T26" fmla="*/ 197 w 252"/>
              <a:gd name="T27" fmla="*/ 247 h 268"/>
              <a:gd name="T28" fmla="*/ 151 w 252"/>
              <a:gd name="T29" fmla="*/ 267 h 268"/>
              <a:gd name="T30" fmla="*/ 125 w 252"/>
              <a:gd name="T31" fmla="*/ 268 h 268"/>
              <a:gd name="T32" fmla="*/ 101 w 252"/>
              <a:gd name="T33" fmla="*/ 267 h 268"/>
              <a:gd name="T34" fmla="*/ 55 w 252"/>
              <a:gd name="T35" fmla="*/ 247 h 268"/>
              <a:gd name="T36" fmla="*/ 22 w 252"/>
              <a:gd name="T37" fmla="*/ 211 h 268"/>
              <a:gd name="T38" fmla="*/ 2 w 252"/>
              <a:gd name="T39" fmla="*/ 162 h 268"/>
              <a:gd name="T40" fmla="*/ 0 w 252"/>
              <a:gd name="T41" fmla="*/ 134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8">
                <a:moveTo>
                  <a:pt x="0" y="134"/>
                </a:moveTo>
                <a:lnTo>
                  <a:pt x="2" y="107"/>
                </a:lnTo>
                <a:lnTo>
                  <a:pt x="22" y="59"/>
                </a:lnTo>
                <a:lnTo>
                  <a:pt x="55" y="22"/>
                </a:lnTo>
                <a:lnTo>
                  <a:pt x="101" y="2"/>
                </a:lnTo>
                <a:lnTo>
                  <a:pt x="125" y="0"/>
                </a:lnTo>
                <a:lnTo>
                  <a:pt x="151" y="2"/>
                </a:lnTo>
                <a:lnTo>
                  <a:pt x="197" y="22"/>
                </a:lnTo>
                <a:lnTo>
                  <a:pt x="231" y="59"/>
                </a:lnTo>
                <a:lnTo>
                  <a:pt x="249" y="107"/>
                </a:lnTo>
                <a:lnTo>
                  <a:pt x="252" y="134"/>
                </a:lnTo>
                <a:lnTo>
                  <a:pt x="249" y="162"/>
                </a:lnTo>
                <a:lnTo>
                  <a:pt x="231" y="211"/>
                </a:lnTo>
                <a:lnTo>
                  <a:pt x="197" y="247"/>
                </a:lnTo>
                <a:lnTo>
                  <a:pt x="151" y="267"/>
                </a:lnTo>
                <a:lnTo>
                  <a:pt x="125" y="268"/>
                </a:lnTo>
                <a:lnTo>
                  <a:pt x="101" y="267"/>
                </a:lnTo>
                <a:lnTo>
                  <a:pt x="55" y="247"/>
                </a:lnTo>
                <a:lnTo>
                  <a:pt x="22" y="211"/>
                </a:lnTo>
                <a:lnTo>
                  <a:pt x="2" y="162"/>
                </a:lnTo>
                <a:lnTo>
                  <a:pt x="0" y="134"/>
                </a:lnTo>
                <a:close/>
              </a:path>
            </a:pathLst>
          </a:custGeom>
          <a:solidFill>
            <a:srgbClr val="5B9BD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38" name="Freeform 138"/>
          <p:cNvSpPr>
            <a:spLocks/>
          </p:cNvSpPr>
          <p:nvPr/>
        </p:nvSpPr>
        <p:spPr bwMode="auto">
          <a:xfrm>
            <a:off x="7430814" y="2466266"/>
            <a:ext cx="144000" cy="142875"/>
          </a:xfrm>
          <a:custGeom>
            <a:avLst/>
            <a:gdLst>
              <a:gd name="T0" fmla="*/ 0 w 252"/>
              <a:gd name="T1" fmla="*/ 134 h 269"/>
              <a:gd name="T2" fmla="*/ 2 w 252"/>
              <a:gd name="T3" fmla="*/ 106 h 269"/>
              <a:gd name="T4" fmla="*/ 22 w 252"/>
              <a:gd name="T5" fmla="*/ 59 h 269"/>
              <a:gd name="T6" fmla="*/ 55 w 252"/>
              <a:gd name="T7" fmla="*/ 21 h 269"/>
              <a:gd name="T8" fmla="*/ 101 w 252"/>
              <a:gd name="T9" fmla="*/ 1 h 269"/>
              <a:gd name="T10" fmla="*/ 127 w 252"/>
              <a:gd name="T11" fmla="*/ 0 h 269"/>
              <a:gd name="T12" fmla="*/ 151 w 252"/>
              <a:gd name="T13" fmla="*/ 1 h 269"/>
              <a:gd name="T14" fmla="*/ 197 w 252"/>
              <a:gd name="T15" fmla="*/ 21 h 269"/>
              <a:gd name="T16" fmla="*/ 231 w 252"/>
              <a:gd name="T17" fmla="*/ 59 h 269"/>
              <a:gd name="T18" fmla="*/ 249 w 252"/>
              <a:gd name="T19" fmla="*/ 106 h 269"/>
              <a:gd name="T20" fmla="*/ 252 w 252"/>
              <a:gd name="T21" fmla="*/ 134 h 269"/>
              <a:gd name="T22" fmla="*/ 249 w 252"/>
              <a:gd name="T23" fmla="*/ 161 h 269"/>
              <a:gd name="T24" fmla="*/ 231 w 252"/>
              <a:gd name="T25" fmla="*/ 210 h 269"/>
              <a:gd name="T26" fmla="*/ 197 w 252"/>
              <a:gd name="T27" fmla="*/ 246 h 269"/>
              <a:gd name="T28" fmla="*/ 151 w 252"/>
              <a:gd name="T29" fmla="*/ 266 h 269"/>
              <a:gd name="T30" fmla="*/ 127 w 252"/>
              <a:gd name="T31" fmla="*/ 269 h 269"/>
              <a:gd name="T32" fmla="*/ 101 w 252"/>
              <a:gd name="T33" fmla="*/ 266 h 269"/>
              <a:gd name="T34" fmla="*/ 55 w 252"/>
              <a:gd name="T35" fmla="*/ 246 h 269"/>
              <a:gd name="T36" fmla="*/ 22 w 252"/>
              <a:gd name="T37" fmla="*/ 210 h 269"/>
              <a:gd name="T38" fmla="*/ 2 w 252"/>
              <a:gd name="T39" fmla="*/ 161 h 269"/>
              <a:gd name="T40" fmla="*/ 0 w 252"/>
              <a:gd name="T41" fmla="*/ 134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9">
                <a:moveTo>
                  <a:pt x="0" y="134"/>
                </a:moveTo>
                <a:lnTo>
                  <a:pt x="2" y="106"/>
                </a:lnTo>
                <a:lnTo>
                  <a:pt x="22" y="59"/>
                </a:lnTo>
                <a:lnTo>
                  <a:pt x="55" y="21"/>
                </a:lnTo>
                <a:lnTo>
                  <a:pt x="101" y="1"/>
                </a:lnTo>
                <a:lnTo>
                  <a:pt x="127" y="0"/>
                </a:lnTo>
                <a:lnTo>
                  <a:pt x="151" y="1"/>
                </a:lnTo>
                <a:lnTo>
                  <a:pt x="197" y="21"/>
                </a:lnTo>
                <a:lnTo>
                  <a:pt x="231" y="59"/>
                </a:lnTo>
                <a:lnTo>
                  <a:pt x="249" y="106"/>
                </a:lnTo>
                <a:lnTo>
                  <a:pt x="252" y="134"/>
                </a:lnTo>
                <a:lnTo>
                  <a:pt x="249" y="161"/>
                </a:lnTo>
                <a:lnTo>
                  <a:pt x="231" y="210"/>
                </a:lnTo>
                <a:lnTo>
                  <a:pt x="197" y="246"/>
                </a:lnTo>
                <a:lnTo>
                  <a:pt x="151" y="266"/>
                </a:lnTo>
                <a:lnTo>
                  <a:pt x="127" y="269"/>
                </a:lnTo>
                <a:lnTo>
                  <a:pt x="101" y="266"/>
                </a:lnTo>
                <a:lnTo>
                  <a:pt x="55" y="246"/>
                </a:lnTo>
                <a:lnTo>
                  <a:pt x="22" y="210"/>
                </a:lnTo>
                <a:lnTo>
                  <a:pt x="2" y="161"/>
                </a:lnTo>
                <a:lnTo>
                  <a:pt x="0" y="134"/>
                </a:lnTo>
                <a:close/>
              </a:path>
            </a:pathLst>
          </a:custGeom>
          <a:solidFill>
            <a:schemeClr val="bg1"/>
          </a:solidFill>
          <a:ln w="26988">
            <a:solidFill>
              <a:srgbClr val="5B9BD5"/>
            </a:solidFill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39" name="Freeform 135"/>
          <p:cNvSpPr>
            <a:spLocks/>
          </p:cNvSpPr>
          <p:nvPr/>
        </p:nvSpPr>
        <p:spPr bwMode="auto">
          <a:xfrm>
            <a:off x="7978384" y="2466266"/>
            <a:ext cx="144000" cy="142875"/>
          </a:xfrm>
          <a:custGeom>
            <a:avLst/>
            <a:gdLst>
              <a:gd name="T0" fmla="*/ 0 w 252"/>
              <a:gd name="T1" fmla="*/ 134 h 268"/>
              <a:gd name="T2" fmla="*/ 2 w 252"/>
              <a:gd name="T3" fmla="*/ 107 h 268"/>
              <a:gd name="T4" fmla="*/ 22 w 252"/>
              <a:gd name="T5" fmla="*/ 59 h 268"/>
              <a:gd name="T6" fmla="*/ 55 w 252"/>
              <a:gd name="T7" fmla="*/ 22 h 268"/>
              <a:gd name="T8" fmla="*/ 101 w 252"/>
              <a:gd name="T9" fmla="*/ 2 h 268"/>
              <a:gd name="T10" fmla="*/ 125 w 252"/>
              <a:gd name="T11" fmla="*/ 0 h 268"/>
              <a:gd name="T12" fmla="*/ 151 w 252"/>
              <a:gd name="T13" fmla="*/ 2 h 268"/>
              <a:gd name="T14" fmla="*/ 197 w 252"/>
              <a:gd name="T15" fmla="*/ 22 h 268"/>
              <a:gd name="T16" fmla="*/ 231 w 252"/>
              <a:gd name="T17" fmla="*/ 59 h 268"/>
              <a:gd name="T18" fmla="*/ 249 w 252"/>
              <a:gd name="T19" fmla="*/ 107 h 268"/>
              <a:gd name="T20" fmla="*/ 252 w 252"/>
              <a:gd name="T21" fmla="*/ 134 h 268"/>
              <a:gd name="T22" fmla="*/ 249 w 252"/>
              <a:gd name="T23" fmla="*/ 162 h 268"/>
              <a:gd name="T24" fmla="*/ 231 w 252"/>
              <a:gd name="T25" fmla="*/ 211 h 268"/>
              <a:gd name="T26" fmla="*/ 197 w 252"/>
              <a:gd name="T27" fmla="*/ 247 h 268"/>
              <a:gd name="T28" fmla="*/ 151 w 252"/>
              <a:gd name="T29" fmla="*/ 267 h 268"/>
              <a:gd name="T30" fmla="*/ 125 w 252"/>
              <a:gd name="T31" fmla="*/ 268 h 268"/>
              <a:gd name="T32" fmla="*/ 101 w 252"/>
              <a:gd name="T33" fmla="*/ 267 h 268"/>
              <a:gd name="T34" fmla="*/ 55 w 252"/>
              <a:gd name="T35" fmla="*/ 247 h 268"/>
              <a:gd name="T36" fmla="*/ 22 w 252"/>
              <a:gd name="T37" fmla="*/ 211 h 268"/>
              <a:gd name="T38" fmla="*/ 2 w 252"/>
              <a:gd name="T39" fmla="*/ 162 h 268"/>
              <a:gd name="T40" fmla="*/ 0 w 252"/>
              <a:gd name="T41" fmla="*/ 134 h 26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8">
                <a:moveTo>
                  <a:pt x="0" y="134"/>
                </a:moveTo>
                <a:lnTo>
                  <a:pt x="2" y="107"/>
                </a:lnTo>
                <a:lnTo>
                  <a:pt x="22" y="59"/>
                </a:lnTo>
                <a:lnTo>
                  <a:pt x="55" y="22"/>
                </a:lnTo>
                <a:lnTo>
                  <a:pt x="101" y="2"/>
                </a:lnTo>
                <a:lnTo>
                  <a:pt x="125" y="0"/>
                </a:lnTo>
                <a:lnTo>
                  <a:pt x="151" y="2"/>
                </a:lnTo>
                <a:lnTo>
                  <a:pt x="197" y="22"/>
                </a:lnTo>
                <a:lnTo>
                  <a:pt x="231" y="59"/>
                </a:lnTo>
                <a:lnTo>
                  <a:pt x="249" y="107"/>
                </a:lnTo>
                <a:lnTo>
                  <a:pt x="252" y="134"/>
                </a:lnTo>
                <a:lnTo>
                  <a:pt x="249" y="162"/>
                </a:lnTo>
                <a:lnTo>
                  <a:pt x="231" y="211"/>
                </a:lnTo>
                <a:lnTo>
                  <a:pt x="197" y="247"/>
                </a:lnTo>
                <a:lnTo>
                  <a:pt x="151" y="267"/>
                </a:lnTo>
                <a:lnTo>
                  <a:pt x="125" y="268"/>
                </a:lnTo>
                <a:lnTo>
                  <a:pt x="101" y="267"/>
                </a:lnTo>
                <a:lnTo>
                  <a:pt x="55" y="247"/>
                </a:lnTo>
                <a:lnTo>
                  <a:pt x="22" y="211"/>
                </a:lnTo>
                <a:lnTo>
                  <a:pt x="2" y="162"/>
                </a:lnTo>
                <a:lnTo>
                  <a:pt x="0" y="134"/>
                </a:lnTo>
                <a:close/>
              </a:path>
            </a:pathLst>
          </a:custGeom>
          <a:solidFill>
            <a:srgbClr val="5B9BD5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40" name="Freeform 138"/>
          <p:cNvSpPr>
            <a:spLocks/>
          </p:cNvSpPr>
          <p:nvPr/>
        </p:nvSpPr>
        <p:spPr bwMode="auto">
          <a:xfrm>
            <a:off x="7980787" y="2739419"/>
            <a:ext cx="144000" cy="142875"/>
          </a:xfrm>
          <a:custGeom>
            <a:avLst/>
            <a:gdLst>
              <a:gd name="T0" fmla="*/ 0 w 252"/>
              <a:gd name="T1" fmla="*/ 134 h 269"/>
              <a:gd name="T2" fmla="*/ 2 w 252"/>
              <a:gd name="T3" fmla="*/ 106 h 269"/>
              <a:gd name="T4" fmla="*/ 22 w 252"/>
              <a:gd name="T5" fmla="*/ 59 h 269"/>
              <a:gd name="T6" fmla="*/ 55 w 252"/>
              <a:gd name="T7" fmla="*/ 21 h 269"/>
              <a:gd name="T8" fmla="*/ 101 w 252"/>
              <a:gd name="T9" fmla="*/ 1 h 269"/>
              <a:gd name="T10" fmla="*/ 127 w 252"/>
              <a:gd name="T11" fmla="*/ 0 h 269"/>
              <a:gd name="T12" fmla="*/ 151 w 252"/>
              <a:gd name="T13" fmla="*/ 1 h 269"/>
              <a:gd name="T14" fmla="*/ 197 w 252"/>
              <a:gd name="T15" fmla="*/ 21 h 269"/>
              <a:gd name="T16" fmla="*/ 231 w 252"/>
              <a:gd name="T17" fmla="*/ 59 h 269"/>
              <a:gd name="T18" fmla="*/ 249 w 252"/>
              <a:gd name="T19" fmla="*/ 106 h 269"/>
              <a:gd name="T20" fmla="*/ 252 w 252"/>
              <a:gd name="T21" fmla="*/ 134 h 269"/>
              <a:gd name="T22" fmla="*/ 249 w 252"/>
              <a:gd name="T23" fmla="*/ 161 h 269"/>
              <a:gd name="T24" fmla="*/ 231 w 252"/>
              <a:gd name="T25" fmla="*/ 210 h 269"/>
              <a:gd name="T26" fmla="*/ 197 w 252"/>
              <a:gd name="T27" fmla="*/ 246 h 269"/>
              <a:gd name="T28" fmla="*/ 151 w 252"/>
              <a:gd name="T29" fmla="*/ 266 h 269"/>
              <a:gd name="T30" fmla="*/ 127 w 252"/>
              <a:gd name="T31" fmla="*/ 269 h 269"/>
              <a:gd name="T32" fmla="*/ 101 w 252"/>
              <a:gd name="T33" fmla="*/ 266 h 269"/>
              <a:gd name="T34" fmla="*/ 55 w 252"/>
              <a:gd name="T35" fmla="*/ 246 h 269"/>
              <a:gd name="T36" fmla="*/ 22 w 252"/>
              <a:gd name="T37" fmla="*/ 210 h 269"/>
              <a:gd name="T38" fmla="*/ 2 w 252"/>
              <a:gd name="T39" fmla="*/ 161 h 269"/>
              <a:gd name="T40" fmla="*/ 0 w 252"/>
              <a:gd name="T41" fmla="*/ 134 h 26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</a:cxnLst>
            <a:rect l="0" t="0" r="r" b="b"/>
            <a:pathLst>
              <a:path w="252" h="269">
                <a:moveTo>
                  <a:pt x="0" y="134"/>
                </a:moveTo>
                <a:lnTo>
                  <a:pt x="2" y="106"/>
                </a:lnTo>
                <a:lnTo>
                  <a:pt x="22" y="59"/>
                </a:lnTo>
                <a:lnTo>
                  <a:pt x="55" y="21"/>
                </a:lnTo>
                <a:lnTo>
                  <a:pt x="101" y="1"/>
                </a:lnTo>
                <a:lnTo>
                  <a:pt x="127" y="0"/>
                </a:lnTo>
                <a:lnTo>
                  <a:pt x="151" y="1"/>
                </a:lnTo>
                <a:lnTo>
                  <a:pt x="197" y="21"/>
                </a:lnTo>
                <a:lnTo>
                  <a:pt x="231" y="59"/>
                </a:lnTo>
                <a:lnTo>
                  <a:pt x="249" y="106"/>
                </a:lnTo>
                <a:lnTo>
                  <a:pt x="252" y="134"/>
                </a:lnTo>
                <a:lnTo>
                  <a:pt x="249" y="161"/>
                </a:lnTo>
                <a:lnTo>
                  <a:pt x="231" y="210"/>
                </a:lnTo>
                <a:lnTo>
                  <a:pt x="197" y="246"/>
                </a:lnTo>
                <a:lnTo>
                  <a:pt x="151" y="266"/>
                </a:lnTo>
                <a:lnTo>
                  <a:pt x="127" y="269"/>
                </a:lnTo>
                <a:lnTo>
                  <a:pt x="101" y="266"/>
                </a:lnTo>
                <a:lnTo>
                  <a:pt x="55" y="246"/>
                </a:lnTo>
                <a:lnTo>
                  <a:pt x="22" y="210"/>
                </a:lnTo>
                <a:lnTo>
                  <a:pt x="2" y="161"/>
                </a:lnTo>
                <a:lnTo>
                  <a:pt x="0" y="134"/>
                </a:lnTo>
                <a:close/>
              </a:path>
            </a:pathLst>
          </a:custGeom>
          <a:solidFill>
            <a:schemeClr val="bg1"/>
          </a:solidFill>
          <a:ln w="26988">
            <a:solidFill>
              <a:srgbClr val="5B9BD5"/>
            </a:solidFill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grpSp>
        <p:nvGrpSpPr>
          <p:cNvPr id="141" name="Gruppieren 140"/>
          <p:cNvGrpSpPr/>
          <p:nvPr/>
        </p:nvGrpSpPr>
        <p:grpSpPr>
          <a:xfrm flipH="1">
            <a:off x="257379" y="516406"/>
            <a:ext cx="673282" cy="3870082"/>
            <a:chOff x="8018109" y="1455109"/>
            <a:chExt cx="673282" cy="3870082"/>
          </a:xfrm>
        </p:grpSpPr>
        <p:sp>
          <p:nvSpPr>
            <p:cNvPr id="142" name="Line 154"/>
            <p:cNvSpPr>
              <a:spLocks noChangeShapeType="1"/>
            </p:cNvSpPr>
            <p:nvPr/>
          </p:nvSpPr>
          <p:spPr bwMode="auto">
            <a:xfrm>
              <a:off x="8048473" y="1455110"/>
              <a:ext cx="642918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non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43" name="Line 153"/>
            <p:cNvSpPr>
              <a:spLocks noChangeShapeType="1"/>
            </p:cNvSpPr>
            <p:nvPr/>
          </p:nvSpPr>
          <p:spPr bwMode="auto">
            <a:xfrm flipV="1">
              <a:off x="8691391" y="1455109"/>
              <a:ext cx="0" cy="3853851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44" name="Line 153"/>
            <p:cNvSpPr>
              <a:spLocks noChangeShapeType="1"/>
            </p:cNvSpPr>
            <p:nvPr/>
          </p:nvSpPr>
          <p:spPr bwMode="auto">
            <a:xfrm flipH="1" flipV="1">
              <a:off x="8018109" y="5325191"/>
              <a:ext cx="673282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 type="triangle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145" name="Gruppieren 144"/>
          <p:cNvGrpSpPr/>
          <p:nvPr/>
        </p:nvGrpSpPr>
        <p:grpSpPr>
          <a:xfrm flipH="1">
            <a:off x="631954" y="868741"/>
            <a:ext cx="3910688" cy="1437586"/>
            <a:chOff x="4387290" y="1455110"/>
            <a:chExt cx="3910688" cy="1437586"/>
          </a:xfrm>
        </p:grpSpPr>
        <p:sp>
          <p:nvSpPr>
            <p:cNvPr id="146" name="Line 154"/>
            <p:cNvSpPr>
              <a:spLocks noChangeShapeType="1"/>
            </p:cNvSpPr>
            <p:nvPr/>
          </p:nvSpPr>
          <p:spPr bwMode="auto">
            <a:xfrm>
              <a:off x="8048474" y="1455110"/>
              <a:ext cx="243441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non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47" name="Line 153"/>
            <p:cNvSpPr>
              <a:spLocks noChangeShapeType="1"/>
            </p:cNvSpPr>
            <p:nvPr/>
          </p:nvSpPr>
          <p:spPr bwMode="auto">
            <a:xfrm flipV="1">
              <a:off x="8297978" y="1455110"/>
              <a:ext cx="0" cy="1077474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48" name="Line 154"/>
            <p:cNvSpPr>
              <a:spLocks noChangeShapeType="1"/>
            </p:cNvSpPr>
            <p:nvPr/>
          </p:nvSpPr>
          <p:spPr bwMode="auto">
            <a:xfrm>
              <a:off x="4391610" y="2547907"/>
              <a:ext cx="3905659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49" name="Line 153"/>
            <p:cNvSpPr>
              <a:spLocks noChangeShapeType="1"/>
            </p:cNvSpPr>
            <p:nvPr/>
          </p:nvSpPr>
          <p:spPr bwMode="auto">
            <a:xfrm>
              <a:off x="4387290" y="2547908"/>
              <a:ext cx="0" cy="344788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 type="triangle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150" name="Gruppieren 149"/>
          <p:cNvGrpSpPr/>
          <p:nvPr/>
        </p:nvGrpSpPr>
        <p:grpSpPr>
          <a:xfrm flipH="1">
            <a:off x="421002" y="679271"/>
            <a:ext cx="807290" cy="1627055"/>
            <a:chOff x="7701640" y="1455110"/>
            <a:chExt cx="807290" cy="1627055"/>
          </a:xfrm>
        </p:grpSpPr>
        <p:sp>
          <p:nvSpPr>
            <p:cNvPr id="151" name="Line 154"/>
            <p:cNvSpPr>
              <a:spLocks noChangeShapeType="1"/>
            </p:cNvSpPr>
            <p:nvPr/>
          </p:nvSpPr>
          <p:spPr bwMode="auto">
            <a:xfrm>
              <a:off x="8029635" y="1455110"/>
              <a:ext cx="464509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triangl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52" name="Line 153"/>
            <p:cNvSpPr>
              <a:spLocks noChangeShapeType="1"/>
            </p:cNvSpPr>
            <p:nvPr/>
          </p:nvSpPr>
          <p:spPr bwMode="auto">
            <a:xfrm flipV="1">
              <a:off x="8508930" y="1455110"/>
              <a:ext cx="0" cy="1468844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53" name="Line 154"/>
            <p:cNvSpPr>
              <a:spLocks noChangeShapeType="1"/>
            </p:cNvSpPr>
            <p:nvPr/>
          </p:nvSpPr>
          <p:spPr bwMode="auto">
            <a:xfrm>
              <a:off x="7701640" y="2923954"/>
              <a:ext cx="792504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54" name="Line 153"/>
            <p:cNvSpPr>
              <a:spLocks noChangeShapeType="1"/>
            </p:cNvSpPr>
            <p:nvPr/>
          </p:nvSpPr>
          <p:spPr bwMode="auto">
            <a:xfrm>
              <a:off x="7701640" y="2939024"/>
              <a:ext cx="0" cy="143141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 type="none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155" name="Gruppieren 154"/>
          <p:cNvGrpSpPr/>
          <p:nvPr/>
        </p:nvGrpSpPr>
        <p:grpSpPr>
          <a:xfrm>
            <a:off x="1769535" y="162230"/>
            <a:ext cx="6459317" cy="2144095"/>
            <a:chOff x="7815091" y="1100933"/>
            <a:chExt cx="6459317" cy="2144095"/>
          </a:xfrm>
        </p:grpSpPr>
        <p:sp>
          <p:nvSpPr>
            <p:cNvPr id="156" name="Line 153"/>
            <p:cNvSpPr>
              <a:spLocks noChangeShapeType="1"/>
            </p:cNvSpPr>
            <p:nvPr/>
          </p:nvSpPr>
          <p:spPr bwMode="auto">
            <a:xfrm flipV="1">
              <a:off x="7815091" y="1101304"/>
              <a:ext cx="0" cy="166592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57" name="Line 154"/>
            <p:cNvSpPr>
              <a:spLocks noChangeShapeType="1"/>
            </p:cNvSpPr>
            <p:nvPr/>
          </p:nvSpPr>
          <p:spPr bwMode="auto">
            <a:xfrm>
              <a:off x="7815091" y="1100933"/>
              <a:ext cx="6459317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non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58" name="Line 153"/>
            <p:cNvSpPr>
              <a:spLocks noChangeShapeType="1"/>
            </p:cNvSpPr>
            <p:nvPr/>
          </p:nvSpPr>
          <p:spPr bwMode="auto">
            <a:xfrm flipV="1">
              <a:off x="14274408" y="1101303"/>
              <a:ext cx="0" cy="2143725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triangl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159" name="Gruppieren 158"/>
          <p:cNvGrpSpPr/>
          <p:nvPr/>
        </p:nvGrpSpPr>
        <p:grpSpPr>
          <a:xfrm>
            <a:off x="2002014" y="868742"/>
            <a:ext cx="3832252" cy="1319357"/>
            <a:chOff x="8048472" y="1455110"/>
            <a:chExt cx="10978719" cy="1319357"/>
          </a:xfrm>
        </p:grpSpPr>
        <p:sp>
          <p:nvSpPr>
            <p:cNvPr id="160" name="Line 154"/>
            <p:cNvSpPr>
              <a:spLocks noChangeShapeType="1"/>
            </p:cNvSpPr>
            <p:nvPr/>
          </p:nvSpPr>
          <p:spPr bwMode="auto">
            <a:xfrm>
              <a:off x="8048472" y="1455110"/>
              <a:ext cx="609494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triangl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1" name="Line 153"/>
            <p:cNvSpPr>
              <a:spLocks noChangeShapeType="1"/>
            </p:cNvSpPr>
            <p:nvPr/>
          </p:nvSpPr>
          <p:spPr bwMode="auto">
            <a:xfrm flipV="1">
              <a:off x="8657969" y="1455110"/>
              <a:ext cx="0" cy="92997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2" name="Line 154"/>
            <p:cNvSpPr>
              <a:spLocks noChangeShapeType="1"/>
            </p:cNvSpPr>
            <p:nvPr/>
          </p:nvSpPr>
          <p:spPr bwMode="auto">
            <a:xfrm>
              <a:off x="8657969" y="2385080"/>
              <a:ext cx="10369222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3" name="Line 153"/>
            <p:cNvSpPr>
              <a:spLocks noChangeShapeType="1"/>
            </p:cNvSpPr>
            <p:nvPr/>
          </p:nvSpPr>
          <p:spPr bwMode="auto">
            <a:xfrm flipV="1">
              <a:off x="19027191" y="2385080"/>
              <a:ext cx="0" cy="389387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grpSp>
        <p:nvGrpSpPr>
          <p:cNvPr id="164" name="Gruppieren 163"/>
          <p:cNvGrpSpPr/>
          <p:nvPr/>
        </p:nvGrpSpPr>
        <p:grpSpPr>
          <a:xfrm>
            <a:off x="1982187" y="498020"/>
            <a:ext cx="4252112" cy="1089438"/>
            <a:chOff x="8029635" y="1273859"/>
            <a:chExt cx="4252112" cy="1089438"/>
          </a:xfrm>
        </p:grpSpPr>
        <p:sp>
          <p:nvSpPr>
            <p:cNvPr id="165" name="Line 154"/>
            <p:cNvSpPr>
              <a:spLocks noChangeShapeType="1"/>
            </p:cNvSpPr>
            <p:nvPr/>
          </p:nvSpPr>
          <p:spPr bwMode="auto">
            <a:xfrm>
              <a:off x="8029635" y="1455110"/>
              <a:ext cx="464509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triangl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6" name="Line 153"/>
            <p:cNvSpPr>
              <a:spLocks noChangeShapeType="1"/>
            </p:cNvSpPr>
            <p:nvPr/>
          </p:nvSpPr>
          <p:spPr bwMode="auto">
            <a:xfrm flipV="1">
              <a:off x="8508930" y="1455110"/>
              <a:ext cx="0" cy="908186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7" name="Line 154"/>
            <p:cNvSpPr>
              <a:spLocks noChangeShapeType="1"/>
            </p:cNvSpPr>
            <p:nvPr/>
          </p:nvSpPr>
          <p:spPr bwMode="auto">
            <a:xfrm>
              <a:off x="8508929" y="2363296"/>
              <a:ext cx="3372785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8" name="Line 153"/>
            <p:cNvSpPr>
              <a:spLocks noChangeShapeType="1"/>
            </p:cNvSpPr>
            <p:nvPr/>
          </p:nvSpPr>
          <p:spPr bwMode="auto">
            <a:xfrm>
              <a:off x="11881714" y="1453597"/>
              <a:ext cx="0" cy="90970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/>
              <a:tailEnd type="none"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69" name="Line 154"/>
            <p:cNvSpPr>
              <a:spLocks noChangeShapeType="1"/>
            </p:cNvSpPr>
            <p:nvPr/>
          </p:nvSpPr>
          <p:spPr bwMode="auto">
            <a:xfrm>
              <a:off x="8029635" y="1273859"/>
              <a:ext cx="1464539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triangl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  <p:sp>
          <p:nvSpPr>
            <p:cNvPr id="170" name="Line 154"/>
            <p:cNvSpPr>
              <a:spLocks noChangeShapeType="1"/>
            </p:cNvSpPr>
            <p:nvPr/>
          </p:nvSpPr>
          <p:spPr bwMode="auto">
            <a:xfrm>
              <a:off x="11881714" y="1455110"/>
              <a:ext cx="400033" cy="0"/>
            </a:xfrm>
            <a:prstGeom prst="line">
              <a:avLst/>
            </a:prstGeom>
            <a:noFill/>
            <a:ln w="26988" cap="rnd">
              <a:solidFill>
                <a:schemeClr val="bg2">
                  <a:lumMod val="75000"/>
                </a:schemeClr>
              </a:solidFill>
              <a:prstDash val="solid"/>
              <a:round/>
              <a:headEnd type="none"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de-DE"/>
            </a:p>
          </p:txBody>
        </p:sp>
      </p:grpSp>
      <p:sp>
        <p:nvSpPr>
          <p:cNvPr id="171" name="Line 154"/>
          <p:cNvSpPr>
            <a:spLocks noChangeShapeType="1"/>
          </p:cNvSpPr>
          <p:nvPr/>
        </p:nvSpPr>
        <p:spPr bwMode="auto">
          <a:xfrm flipH="1">
            <a:off x="5834265" y="2195891"/>
            <a:ext cx="220034" cy="0"/>
          </a:xfrm>
          <a:prstGeom prst="line">
            <a:avLst/>
          </a:prstGeom>
          <a:noFill/>
          <a:ln w="26988" cap="rnd">
            <a:solidFill>
              <a:schemeClr val="bg2">
                <a:lumMod val="75000"/>
              </a:schemeClr>
            </a:solidFill>
            <a:prstDash val="solid"/>
            <a:round/>
            <a:headEnd type="triangle"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77" name="Line 149"/>
          <p:cNvSpPr>
            <a:spLocks noChangeShapeType="1"/>
          </p:cNvSpPr>
          <p:nvPr/>
        </p:nvSpPr>
        <p:spPr bwMode="auto">
          <a:xfrm flipH="1">
            <a:off x="8927429" y="1712681"/>
            <a:ext cx="576000" cy="0"/>
          </a:xfrm>
          <a:prstGeom prst="line">
            <a:avLst/>
          </a:prstGeom>
          <a:noFill/>
          <a:ln w="26988" cap="rnd">
            <a:solidFill>
              <a:srgbClr val="5B9BD5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78" name="Line 154"/>
          <p:cNvSpPr>
            <a:spLocks noChangeShapeType="1"/>
          </p:cNvSpPr>
          <p:nvPr/>
        </p:nvSpPr>
        <p:spPr bwMode="auto">
          <a:xfrm>
            <a:off x="8927429" y="1173976"/>
            <a:ext cx="576000" cy="0"/>
          </a:xfrm>
          <a:prstGeom prst="line">
            <a:avLst/>
          </a:prstGeom>
          <a:solidFill>
            <a:srgbClr val="C00000"/>
          </a:solidFill>
          <a:ln w="26988" cap="rnd">
            <a:solidFill>
              <a:srgbClr val="C00000"/>
            </a:solidFill>
            <a:prstDash val="solid"/>
            <a:round/>
            <a:headEnd/>
            <a:tailEnd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79" name="Line 154"/>
          <p:cNvSpPr>
            <a:spLocks noChangeShapeType="1"/>
          </p:cNvSpPr>
          <p:nvPr/>
        </p:nvSpPr>
        <p:spPr bwMode="auto">
          <a:xfrm>
            <a:off x="8927429" y="635272"/>
            <a:ext cx="576000" cy="0"/>
          </a:xfrm>
          <a:prstGeom prst="line">
            <a:avLst/>
          </a:prstGeom>
          <a:noFill/>
          <a:ln w="26988" cap="rnd">
            <a:solidFill>
              <a:schemeClr val="bg2">
                <a:lumMod val="75000"/>
              </a:schemeClr>
            </a:solidFill>
            <a:prstDash val="solid"/>
            <a:round/>
            <a:headEnd type="none"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80" name="Textfeld 179"/>
          <p:cNvSpPr txBox="1"/>
          <p:nvPr/>
        </p:nvSpPr>
        <p:spPr>
          <a:xfrm>
            <a:off x="9668606" y="526169"/>
            <a:ext cx="1179140" cy="21544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de-DE" sz="1400" dirty="0" err="1"/>
              <a:t>Inform</a:t>
            </a:r>
            <a:r>
              <a:rPr lang="de-DE" sz="1400" dirty="0"/>
              <a:t>. </a:t>
            </a:r>
            <a:r>
              <a:rPr lang="de-DE" sz="1400" dirty="0" err="1"/>
              <a:t>signal</a:t>
            </a:r>
            <a:endParaRPr lang="de-DE" sz="1400" dirty="0"/>
          </a:p>
        </p:txBody>
      </p:sp>
      <p:sp>
        <p:nvSpPr>
          <p:cNvPr id="181" name="Textfeld 180"/>
          <p:cNvSpPr txBox="1"/>
          <p:nvPr/>
        </p:nvSpPr>
        <p:spPr>
          <a:xfrm>
            <a:off x="9668606" y="793401"/>
            <a:ext cx="1066800" cy="21544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de-DE" sz="1400" dirty="0" err="1"/>
              <a:t>Water</a:t>
            </a:r>
            <a:endParaRPr lang="de-DE" sz="1400" dirty="0"/>
          </a:p>
        </p:txBody>
      </p:sp>
      <p:sp>
        <p:nvSpPr>
          <p:cNvPr id="182" name="Textfeld 181"/>
          <p:cNvSpPr txBox="1"/>
          <p:nvPr/>
        </p:nvSpPr>
        <p:spPr>
          <a:xfrm>
            <a:off x="9668606" y="1063999"/>
            <a:ext cx="1066800" cy="21544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de-DE" sz="1400" dirty="0"/>
              <a:t>Thermal</a:t>
            </a:r>
          </a:p>
        </p:txBody>
      </p:sp>
      <p:sp>
        <p:nvSpPr>
          <p:cNvPr id="183" name="Textfeld 182"/>
          <p:cNvSpPr txBox="1"/>
          <p:nvPr/>
        </p:nvSpPr>
        <p:spPr>
          <a:xfrm>
            <a:off x="9668606" y="1332996"/>
            <a:ext cx="1179140" cy="21544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de-DE" sz="1400" dirty="0"/>
              <a:t>Sol. </a:t>
            </a:r>
            <a:r>
              <a:rPr lang="de-DE" sz="1400" dirty="0" err="1"/>
              <a:t>irradiation</a:t>
            </a:r>
            <a:endParaRPr lang="de-DE" sz="1400" dirty="0"/>
          </a:p>
        </p:txBody>
      </p:sp>
      <p:sp>
        <p:nvSpPr>
          <p:cNvPr id="184" name="Textfeld 183"/>
          <p:cNvSpPr txBox="1"/>
          <p:nvPr/>
        </p:nvSpPr>
        <p:spPr>
          <a:xfrm>
            <a:off x="9668606" y="1604959"/>
            <a:ext cx="1066800" cy="21544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de-DE" sz="1400" dirty="0" err="1"/>
              <a:t>Moist</a:t>
            </a:r>
            <a:r>
              <a:rPr lang="de-DE" sz="1400" dirty="0"/>
              <a:t> </a:t>
            </a:r>
            <a:r>
              <a:rPr lang="de-DE" sz="1400" dirty="0" err="1"/>
              <a:t>air</a:t>
            </a:r>
            <a:endParaRPr lang="de-DE" sz="1400" dirty="0"/>
          </a:p>
        </p:txBody>
      </p:sp>
      <p:sp>
        <p:nvSpPr>
          <p:cNvPr id="185" name="Line 154"/>
          <p:cNvSpPr>
            <a:spLocks noChangeShapeType="1"/>
          </p:cNvSpPr>
          <p:nvPr/>
        </p:nvSpPr>
        <p:spPr bwMode="auto">
          <a:xfrm>
            <a:off x="8927429" y="1443328"/>
            <a:ext cx="576000" cy="0"/>
          </a:xfrm>
          <a:prstGeom prst="line">
            <a:avLst/>
          </a:prstGeom>
          <a:noFill/>
          <a:ln w="26988" cap="rnd">
            <a:solidFill>
              <a:srgbClr val="FFD966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86" name="Line 149"/>
          <p:cNvSpPr>
            <a:spLocks noChangeShapeType="1"/>
          </p:cNvSpPr>
          <p:nvPr/>
        </p:nvSpPr>
        <p:spPr bwMode="auto">
          <a:xfrm flipH="1">
            <a:off x="8927429" y="899730"/>
            <a:ext cx="576000" cy="0"/>
          </a:xfrm>
          <a:prstGeom prst="line">
            <a:avLst/>
          </a:prstGeom>
          <a:noFill/>
          <a:ln w="26988" cap="rnd">
            <a:solidFill>
              <a:srgbClr val="0C679C"/>
            </a:solidFill>
            <a:prstDash val="solid"/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de-DE"/>
          </a:p>
        </p:txBody>
      </p:sp>
      <p:sp>
        <p:nvSpPr>
          <p:cNvPr id="187" name="Textfeld 186"/>
          <p:cNvSpPr txBox="1"/>
          <p:nvPr/>
        </p:nvSpPr>
        <p:spPr>
          <a:xfrm>
            <a:off x="8927430" y="203783"/>
            <a:ext cx="1192257" cy="215444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r>
              <a:rPr lang="de-DE" sz="1400" u="sng" dirty="0"/>
              <a:t>Legend:</a:t>
            </a:r>
          </a:p>
        </p:txBody>
      </p:sp>
      <p:sp>
        <p:nvSpPr>
          <p:cNvPr id="188" name="Rechteck 187"/>
          <p:cNvSpPr/>
          <p:nvPr/>
        </p:nvSpPr>
        <p:spPr>
          <a:xfrm>
            <a:off x="8835647" y="162230"/>
            <a:ext cx="2083231" cy="1762870"/>
          </a:xfrm>
          <a:prstGeom prst="rect">
            <a:avLst/>
          </a:prstGeom>
          <a:noFill/>
          <a:ln w="12700">
            <a:solidFill>
              <a:srgbClr val="C2C2C2"/>
            </a:solidFill>
            <a:prstDash val="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664184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UNDODONOTDELETE" val="0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EjLseVC7Hg4CzcJWqzi6hg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thinkcellActiveDocDoNotDelete"/>
</p:tagLst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29</Words>
  <Application>Microsoft Office PowerPoint</Application>
  <PresentationFormat>Benutzerdefiniert</PresentationFormat>
  <Paragraphs>15</Paragraphs>
  <Slides>1</Slides>
  <Notes>0</Notes>
  <HiddenSlides>0</HiddenSlides>
  <MMClips>0</MMClips>
  <ScaleCrop>false</ScaleCrop>
  <HeadingPairs>
    <vt:vector size="8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Eingebettete OLE-Server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Office</vt:lpstr>
      <vt:lpstr>think-cell Folie</vt:lpstr>
      <vt:lpstr>PowerPoint-Präsentation</vt:lpstr>
    </vt:vector>
  </TitlesOfParts>
  <Company>E.ON Energy Research Center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Mehrfeld, Philipp</dc:creator>
  <cp:lastModifiedBy>Mehrfeld, Philipp</cp:lastModifiedBy>
  <cp:revision>2</cp:revision>
  <dcterms:created xsi:type="dcterms:W3CDTF">2020-01-21T12:29:16Z</dcterms:created>
  <dcterms:modified xsi:type="dcterms:W3CDTF">2020-01-21T12:38:11Z</dcterms:modified>
</cp:coreProperties>
</file>

<file path=docProps/thumbnail.jpeg>
</file>